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97"/>
  </p:notesMasterIdLst>
  <p:handoutMasterIdLst>
    <p:handoutMasterId r:id="rId98"/>
  </p:handoutMasterIdLst>
  <p:sldIdLst>
    <p:sldId id="611" r:id="rId2"/>
    <p:sldId id="612" r:id="rId3"/>
    <p:sldId id="613" r:id="rId4"/>
    <p:sldId id="614" r:id="rId5"/>
    <p:sldId id="615" r:id="rId6"/>
    <p:sldId id="616" r:id="rId7"/>
    <p:sldId id="617" r:id="rId8"/>
    <p:sldId id="618" r:id="rId9"/>
    <p:sldId id="619" r:id="rId10"/>
    <p:sldId id="620" r:id="rId11"/>
    <p:sldId id="621" r:id="rId12"/>
    <p:sldId id="622" r:id="rId13"/>
    <p:sldId id="623" r:id="rId14"/>
    <p:sldId id="624" r:id="rId15"/>
    <p:sldId id="625" r:id="rId16"/>
    <p:sldId id="626" r:id="rId17"/>
    <p:sldId id="627" r:id="rId18"/>
    <p:sldId id="685" r:id="rId19"/>
    <p:sldId id="686" r:id="rId20"/>
    <p:sldId id="628" r:id="rId21"/>
    <p:sldId id="629" r:id="rId22"/>
    <p:sldId id="630" r:id="rId23"/>
    <p:sldId id="631" r:id="rId24"/>
    <p:sldId id="632" r:id="rId25"/>
    <p:sldId id="633" r:id="rId26"/>
    <p:sldId id="687" r:id="rId27"/>
    <p:sldId id="634" r:id="rId28"/>
    <p:sldId id="635" r:id="rId29"/>
    <p:sldId id="688" r:id="rId30"/>
    <p:sldId id="636" r:id="rId31"/>
    <p:sldId id="637" r:id="rId32"/>
    <p:sldId id="689" r:id="rId33"/>
    <p:sldId id="638" r:id="rId34"/>
    <p:sldId id="639" r:id="rId35"/>
    <p:sldId id="690" r:id="rId36"/>
    <p:sldId id="640" r:id="rId37"/>
    <p:sldId id="691" r:id="rId38"/>
    <p:sldId id="692" r:id="rId39"/>
    <p:sldId id="693" r:id="rId40"/>
    <p:sldId id="694" r:id="rId41"/>
    <p:sldId id="695" r:id="rId42"/>
    <p:sldId id="696" r:id="rId43"/>
    <p:sldId id="709" r:id="rId44"/>
    <p:sldId id="697" r:id="rId45"/>
    <p:sldId id="710" r:id="rId46"/>
    <p:sldId id="698" r:id="rId47"/>
    <p:sldId id="699" r:id="rId48"/>
    <p:sldId id="711" r:id="rId49"/>
    <p:sldId id="700" r:id="rId50"/>
    <p:sldId id="701" r:id="rId51"/>
    <p:sldId id="702" r:id="rId52"/>
    <p:sldId id="712" r:id="rId53"/>
    <p:sldId id="703" r:id="rId54"/>
    <p:sldId id="713" r:id="rId55"/>
    <p:sldId id="704" r:id="rId56"/>
    <p:sldId id="705" r:id="rId57"/>
    <p:sldId id="706" r:id="rId58"/>
    <p:sldId id="714" r:id="rId59"/>
    <p:sldId id="707" r:id="rId60"/>
    <p:sldId id="659" r:id="rId61"/>
    <p:sldId id="660" r:id="rId62"/>
    <p:sldId id="661" r:id="rId63"/>
    <p:sldId id="662" r:id="rId64"/>
    <p:sldId id="663" r:id="rId65"/>
    <p:sldId id="715" r:id="rId66"/>
    <p:sldId id="664" r:id="rId67"/>
    <p:sldId id="665" r:id="rId68"/>
    <p:sldId id="666" r:id="rId69"/>
    <p:sldId id="716" r:id="rId70"/>
    <p:sldId id="667" r:id="rId71"/>
    <p:sldId id="668" r:id="rId72"/>
    <p:sldId id="717" r:id="rId73"/>
    <p:sldId id="669" r:id="rId74"/>
    <p:sldId id="718" r:id="rId75"/>
    <p:sldId id="670" r:id="rId76"/>
    <p:sldId id="719" r:id="rId77"/>
    <p:sldId id="722" r:id="rId78"/>
    <p:sldId id="671" r:id="rId79"/>
    <p:sldId id="673" r:id="rId80"/>
    <p:sldId id="674" r:id="rId81"/>
    <p:sldId id="675" r:id="rId82"/>
    <p:sldId id="676" r:id="rId83"/>
    <p:sldId id="720" r:id="rId84"/>
    <p:sldId id="677" r:id="rId85"/>
    <p:sldId id="721" r:id="rId86"/>
    <p:sldId id="678" r:id="rId87"/>
    <p:sldId id="679" r:id="rId88"/>
    <p:sldId id="723" r:id="rId89"/>
    <p:sldId id="680" r:id="rId90"/>
    <p:sldId id="681" r:id="rId91"/>
    <p:sldId id="724" r:id="rId92"/>
    <p:sldId id="682" r:id="rId93"/>
    <p:sldId id="683" r:id="rId94"/>
    <p:sldId id="725" r:id="rId95"/>
    <p:sldId id="684" r:id="rId96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99"/>
    </p:embeddedFont>
    <p:embeddedFont>
      <p:font typeface="나눔스퀘어OTF" panose="020B0600000101010101" pitchFamily="34" charset="-127"/>
      <p:regular r:id="rId100"/>
    </p:embeddedFont>
    <p:embeddedFont>
      <p:font typeface="맑은 고딕" panose="020B0503020000020004" pitchFamily="50" charset="-127"/>
      <p:regular r:id="rId101"/>
      <p:bold r:id="rId10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0032"/>
    <a:srgbClr val="7A7A7A"/>
    <a:srgbClr val="D0D8E8"/>
    <a:srgbClr val="F4DF90"/>
    <a:srgbClr val="660033"/>
    <a:srgbClr val="452103"/>
    <a:srgbClr val="683104"/>
    <a:srgbClr val="592A03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09" autoAdjust="0"/>
    <p:restoredTop sz="96370" autoAdjust="0"/>
  </p:normalViewPr>
  <p:slideViewPr>
    <p:cSldViewPr>
      <p:cViewPr varScale="1">
        <p:scale>
          <a:sx n="115" d="100"/>
          <a:sy n="115" d="100"/>
        </p:scale>
        <p:origin x="1116" y="108"/>
      </p:cViewPr>
      <p:guideLst>
        <p:guide orient="horz" pos="2160"/>
        <p:guide pos="278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400FB8F4-2ED4-4DE4-A2A1-4B3F90A868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6813567F-70AD-44EE-9165-B0D30B872B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5C389BD5-4D5F-46E1-87EF-62034DD488E5}" type="datetimeFigureOut">
              <a:rPr lang="ko-KR" altLang="en-US"/>
              <a:pPr>
                <a:defRPr/>
              </a:pPr>
              <a:t>2021-08-06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ABEBF37D-71FD-4033-9599-F8FF289580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EC43856B-3CF1-492E-A0DC-88F8B0B2E43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B3C19446-74EA-425E-9B64-E8F6FCE5A5C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0T00:10:5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0 264,'0'0'0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46C88CD-788F-4A0A-BAD2-3764861BBD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76CA36-66E7-4E7F-8B8E-0C9AD066E0D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004C699-C270-4594-8746-BF442294B25F}" type="datetimeFigureOut">
              <a:rPr lang="ko-KR" altLang="en-US"/>
              <a:pPr>
                <a:defRPr/>
              </a:pPr>
              <a:t>2021-08-06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8E04382-F85C-4FA8-AFD7-80D1B4CF3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5C9DF7E4-1C53-43A2-80CD-65D66177D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FE7AC-A1FF-4496-AE08-CF1C5E76BD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B3E7A-05F6-450F-9FFB-AB05C5F27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9E187145-AE7E-4F06-83F5-50D9046620E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876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616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926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522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6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153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908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857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35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290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93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267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>
                <a16:creationId xmlns:a16="http://schemas.microsoft.com/office/drawing/2014/main" id="{05C8E62D-02DF-4C6D-BC7B-71C424ECAB4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850C4843-DF50-4026-B12F-F51503B08270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B56C11AD-0E3B-4335-9F57-CBFE0D08849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647825" y="5102225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BE79AFCE-4594-4212-B805-A88E73A70A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F94465-CB9C-4750-8198-8F989C676B24}"/>
              </a:ext>
            </a:extLst>
          </p:cNvPr>
          <p:cNvSpPr/>
          <p:nvPr userDrawn="1"/>
        </p:nvSpPr>
        <p:spPr>
          <a:xfrm>
            <a:off x="1474788" y="5635625"/>
            <a:ext cx="7620000" cy="99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C2B38F-86D4-4EF5-A27D-86CA4D5254D6}"/>
              </a:ext>
            </a:extLst>
          </p:cNvPr>
          <p:cNvSpPr/>
          <p:nvPr userDrawn="1"/>
        </p:nvSpPr>
        <p:spPr>
          <a:xfrm>
            <a:off x="8789988" y="5368925"/>
            <a:ext cx="304800" cy="992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4260CB-FF9A-4F98-AC1D-08D76EDDF004}"/>
              </a:ext>
            </a:extLst>
          </p:cNvPr>
          <p:cNvSpPr/>
          <p:nvPr userDrawn="1"/>
        </p:nvSpPr>
        <p:spPr>
          <a:xfrm>
            <a:off x="1474788" y="0"/>
            <a:ext cx="7667625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88" y="-441325"/>
            <a:ext cx="4495800" cy="500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0632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413623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86324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>
                <a16:creationId xmlns:a16="http://schemas.microsoft.com/office/drawing/2014/main" id="{51E6760E-BA9F-4C9B-A343-B4C819F8D09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1FD9C4A4-9C86-4553-B047-F54B9FB519ED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0E62FF1A-F272-41C9-A89A-CA26B9113FD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2525" y="4386263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endParaRPr lang="ko-KR" altLang="en-US" sz="4050" b="1" kern="10" spc="38">
              <a:ln w="12700">
                <a:solidFill>
                  <a:srgbClr val="E7862E"/>
                </a:solidFill>
                <a:round/>
                <a:headEnd/>
                <a:tailEnd/>
              </a:ln>
              <a:solidFill>
                <a:srgbClr val="FFFEFE"/>
              </a:solidFill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3522377B-7B86-4E86-BA80-2F2CE6521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38" y="152400"/>
            <a:ext cx="46196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4774D3-840E-412B-9A03-2C78FEBDA61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33800" y="4389438"/>
            <a:ext cx="2832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2800" b="1"/>
              <a:t>수고하셨습니다</a:t>
            </a:r>
            <a:r>
              <a:rPr lang="en-US" altLang="ko-KR" sz="2800" b="1"/>
              <a:t>.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4176824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>
                <a16:creationId xmlns:a16="http://schemas.microsoft.com/office/drawing/2014/main" id="{EFCD8BFF-2903-4AD1-A174-09B867452D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D4F47BCB-9F4B-419E-B3AE-97B8CB70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1">
              <a:defRPr/>
            </a:pPr>
            <a:fld id="{148B068C-FA14-4C27-80C5-6BC9EBF5A037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>
                <a16:creationId xmlns:a16="http://schemas.microsoft.com/office/drawing/2014/main" id="{EFD6A9DE-CA5B-4C47-9F73-A7D34933A7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29" r:id="rId1"/>
    <p:sldLayoutId id="2147484827" r:id="rId2"/>
    <p:sldLayoutId id="2147484828" r:id="rId3"/>
    <p:sldLayoutId id="2147484830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anose="05000000000000000000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06-1. </a:t>
            </a:r>
            <a:r>
              <a:rPr lang="ko-KR" altLang="en-US" b="1" dirty="0">
                <a:solidFill>
                  <a:schemeClr val="tx1"/>
                </a:solidFill>
              </a:rPr>
              <a:t>객체 지향 프로그래밍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9F5F68-23D2-44CB-890B-C8B6BE487B0E}"/>
              </a:ext>
            </a:extLst>
          </p:cNvPr>
          <p:cNvSpPr/>
          <p:nvPr/>
        </p:nvSpPr>
        <p:spPr>
          <a:xfrm>
            <a:off x="1968501" y="0"/>
            <a:ext cx="7175499" cy="38465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19">
            <a:extLst>
              <a:ext uri="{FF2B5EF4-FFF2-40B4-BE49-F238E27FC236}">
                <a16:creationId xmlns:a16="http://schemas.microsoft.com/office/drawing/2014/main" id="{53794B76-3114-4A46-A86E-8462B707D2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8" y="346871"/>
            <a:ext cx="3341913" cy="324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D03704-AC25-4855-A7F1-FF11BFD626A6}"/>
              </a:ext>
            </a:extLst>
          </p:cNvPr>
          <p:cNvSpPr/>
          <p:nvPr/>
        </p:nvSpPr>
        <p:spPr>
          <a:xfrm>
            <a:off x="7602252" y="5627688"/>
            <a:ext cx="1091407" cy="773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EAF3F8-3A70-4893-AC6B-F3EC48A82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738" y="0"/>
            <a:ext cx="4970462" cy="388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1117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rgbClr val="C00000"/>
                </a:solidFill>
              </a:rPr>
              <a:t>클래스 멤버 </a:t>
            </a:r>
            <a:endParaRPr lang="en-US" altLang="ko-KR">
              <a:solidFill>
                <a:srgbClr val="C00000"/>
              </a:solidFill>
            </a:endParaRP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클래스의 구성 멤버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08AE291-35AD-4020-99BA-58D597EB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676400"/>
            <a:ext cx="5715000" cy="412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6572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클래스</a:t>
            </a:r>
            <a:r>
              <a:rPr lang="en-US" altLang="ko-KR" dirty="0"/>
              <a:t>: </a:t>
            </a:r>
            <a:r>
              <a:rPr lang="ko-KR" altLang="en-US" dirty="0"/>
              <a:t>객체를 만들기 위한 설계도</a:t>
            </a: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객체 </a:t>
            </a:r>
            <a:r>
              <a:rPr lang="en-US" altLang="ko-KR" dirty="0"/>
              <a:t>: </a:t>
            </a:r>
            <a:r>
              <a:rPr lang="ko-KR" altLang="en-US" dirty="0"/>
              <a:t>클래스로부터 생성되며 </a:t>
            </a:r>
            <a:r>
              <a:rPr lang="en-US" altLang="ko-KR" dirty="0"/>
              <a:t>‘new </a:t>
            </a:r>
            <a:r>
              <a:rPr lang="ko-KR" altLang="en-US" dirty="0"/>
              <a:t>클래스</a:t>
            </a:r>
            <a:r>
              <a:rPr lang="en-US" altLang="ko-KR" dirty="0"/>
              <a:t>()’</a:t>
            </a:r>
            <a:r>
              <a:rPr lang="ko-KR" altLang="en-US" dirty="0"/>
              <a:t>로 생성</a:t>
            </a: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FF0000"/>
                </a:solidFill>
              </a:rPr>
              <a:t>new </a:t>
            </a:r>
            <a:r>
              <a:rPr lang="ko-KR" altLang="en-US" dirty="0">
                <a:solidFill>
                  <a:srgbClr val="FF0000"/>
                </a:solidFill>
              </a:rPr>
              <a:t>연산자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객체 생성 연산자이며 </a:t>
            </a:r>
            <a:r>
              <a:rPr lang="ko-KR" altLang="en-US" dirty="0" err="1"/>
              <a:t>생성자</a:t>
            </a:r>
            <a:r>
              <a:rPr lang="ko-KR" altLang="en-US" dirty="0"/>
              <a:t> 호출하고 객체 생성 번지를 리턴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클래스 변수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클래스로 선언한 변수이며 해당 클래스의 객체 번지가 저장됨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인스턴스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객체는 클래스의 </a:t>
            </a:r>
            <a:r>
              <a:rPr lang="ko-KR" altLang="en-US" dirty="0" err="1"/>
              <a:t>인스턴스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클래스 멤버 </a:t>
            </a:r>
            <a:r>
              <a:rPr lang="en-US" altLang="ko-KR" dirty="0"/>
              <a:t>: </a:t>
            </a:r>
            <a:r>
              <a:rPr lang="ko-KR" altLang="en-US" dirty="0"/>
              <a:t>클래스에 선언되는 멤버로 필드</a:t>
            </a:r>
            <a:r>
              <a:rPr lang="en-US" altLang="ko-KR" dirty="0"/>
              <a:t>, </a:t>
            </a:r>
            <a:r>
              <a:rPr lang="ko-KR" altLang="en-US" dirty="0" err="1"/>
              <a:t>생성자</a:t>
            </a:r>
            <a:r>
              <a:rPr lang="en-US" altLang="ko-KR" dirty="0"/>
              <a:t>, </a:t>
            </a:r>
            <a:r>
              <a:rPr lang="ko-KR" altLang="en-US" dirty="0" err="1"/>
              <a:t>메소드가</a:t>
            </a:r>
            <a:r>
              <a:rPr lang="ko-KR" altLang="en-US" dirty="0"/>
              <a:t> 있음</a:t>
            </a:r>
            <a:endParaRPr lang="en-US" altLang="ko-KR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2740646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06-2. </a:t>
            </a:r>
            <a:r>
              <a:rPr lang="ko-KR" altLang="en-US" b="1" dirty="0">
                <a:solidFill>
                  <a:schemeClr val="tx1"/>
                </a:solidFill>
              </a:rPr>
              <a:t>필드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E87750-CEB0-4D00-92C2-55E5D3D5D44D}"/>
              </a:ext>
            </a:extLst>
          </p:cNvPr>
          <p:cNvGrpSpPr/>
          <p:nvPr/>
        </p:nvGrpSpPr>
        <p:grpSpPr>
          <a:xfrm>
            <a:off x="1963738" y="0"/>
            <a:ext cx="7855173" cy="6400800"/>
            <a:chOff x="1963738" y="0"/>
            <a:chExt cx="7855173" cy="64008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248024-10E5-4B81-9FF3-B82F411FF0B2}"/>
                </a:ext>
              </a:extLst>
            </p:cNvPr>
            <p:cNvSpPr/>
            <p:nvPr/>
          </p:nvSpPr>
          <p:spPr>
            <a:xfrm>
              <a:off x="1968501" y="0"/>
              <a:ext cx="7175499" cy="3846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19">
              <a:extLst>
                <a:ext uri="{FF2B5EF4-FFF2-40B4-BE49-F238E27FC236}">
                  <a16:creationId xmlns:a16="http://schemas.microsoft.com/office/drawing/2014/main" id="{2CC80190-B174-454F-BB31-0B0658B1F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6998" y="346871"/>
              <a:ext cx="3341913" cy="3247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DABED07-0CD5-48DA-B2A1-C353A6C3A658}"/>
                </a:ext>
              </a:extLst>
            </p:cNvPr>
            <p:cNvSpPr/>
            <p:nvPr/>
          </p:nvSpPr>
          <p:spPr>
            <a:xfrm>
              <a:off x="7602252" y="5627688"/>
              <a:ext cx="1091407" cy="773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CD9BFC0-EA55-48C6-9537-9C2A8E2FA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3738" y="0"/>
              <a:ext cx="4970462" cy="388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2148426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342900" y="990601"/>
            <a:ext cx="8286750" cy="5400675"/>
          </a:xfrm>
          <a:prstGeom prst="roundRect">
            <a:avLst>
              <a:gd name="adj" fmla="val 12995"/>
            </a:avLst>
          </a:prstGeom>
          <a:ln>
            <a:round/>
            <a:headEnd/>
            <a:tailEnd/>
          </a:ln>
        </p:spPr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sz="2200" dirty="0"/>
              <a:t>시작하기 전에</a:t>
            </a:r>
            <a:endParaRPr lang="en-US" altLang="ko-KR" sz="2200" dirty="0"/>
          </a:p>
          <a:p>
            <a:pPr lvl="1">
              <a:lnSpc>
                <a:spcPct val="200000"/>
              </a:lnSpc>
            </a:pPr>
            <a:r>
              <a:rPr lang="ko-KR" altLang="en-US" sz="2200" dirty="0"/>
              <a:t>필드 선언</a:t>
            </a:r>
            <a:endParaRPr lang="en-US" altLang="ko-KR" sz="2200" dirty="0"/>
          </a:p>
          <a:p>
            <a:pPr lvl="1">
              <a:lnSpc>
                <a:spcPct val="200000"/>
              </a:lnSpc>
            </a:pPr>
            <a:r>
              <a:rPr lang="ko-KR" altLang="en-US" sz="2200" dirty="0"/>
              <a:t>필드 사용</a:t>
            </a:r>
            <a:endParaRPr lang="en-US" altLang="ko-KR" sz="2200" dirty="0"/>
          </a:p>
          <a:p>
            <a:pPr lvl="1">
              <a:lnSpc>
                <a:spcPct val="200000"/>
              </a:lnSpc>
            </a:pPr>
            <a:r>
              <a:rPr lang="ko-KR" altLang="en-US" sz="2200" dirty="0"/>
              <a:t>키워드로 끝내는 </a:t>
            </a:r>
            <a:r>
              <a:rPr lang="ko-KR" altLang="en-US" sz="2200"/>
              <a:t>핵심 포인트</a:t>
            </a:r>
          </a:p>
        </p:txBody>
      </p:sp>
    </p:spTree>
    <p:extLst>
      <p:ext uri="{BB962C8B-B14F-4D97-AF65-F5344CB8AC3E}">
        <p14:creationId xmlns:p14="http://schemas.microsoft.com/office/powerpoint/2010/main" val="148425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38664" y="1295400"/>
            <a:ext cx="8686800" cy="5715000"/>
          </a:xfrm>
        </p:spPr>
        <p:txBody>
          <a:bodyPr/>
          <a:lstStyle/>
          <a:p>
            <a:r>
              <a:rPr lang="ko-KR" altLang="en-US" sz="1600" dirty="0" smtClean="0"/>
              <a:t>필드는 </a:t>
            </a:r>
            <a:r>
              <a:rPr lang="ko-KR" altLang="en-US" sz="1600" dirty="0"/>
              <a:t>객체의 고유 데이터</a:t>
            </a:r>
            <a:r>
              <a:rPr lang="en-US" altLang="ko-KR" sz="1600" dirty="0"/>
              <a:t>, </a:t>
            </a:r>
            <a:r>
              <a:rPr lang="ko-KR" altLang="en-US" sz="1600" dirty="0"/>
              <a:t>부품 객체</a:t>
            </a:r>
            <a:r>
              <a:rPr lang="en-US" altLang="ko-KR" sz="1600" dirty="0"/>
              <a:t>, </a:t>
            </a:r>
            <a:r>
              <a:rPr lang="ko-KR" altLang="en-US" sz="1600" dirty="0"/>
              <a:t>상태 정보를 저장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          필드를 선언하고 생성한 뒤 이를 읽고 변경하는 방법을 학습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필드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(field)</a:t>
            </a:r>
          </a:p>
          <a:p>
            <a:pPr lvl="1">
              <a:defRPr/>
            </a:pPr>
            <a:r>
              <a:rPr lang="ko-KR" altLang="en-US" dirty="0"/>
              <a:t>객체의 고유 데이터</a:t>
            </a:r>
            <a:r>
              <a:rPr lang="en-US" altLang="ko-KR" dirty="0"/>
              <a:t>, </a:t>
            </a:r>
          </a:p>
          <a:p>
            <a:pPr marL="267891" lvl="1" indent="0">
              <a:buNone/>
              <a:defRPr/>
            </a:pPr>
            <a:r>
              <a:rPr lang="en-US" altLang="ko-KR" dirty="0"/>
              <a:t>   </a:t>
            </a:r>
            <a:r>
              <a:rPr lang="ko-KR" altLang="en-US" dirty="0"/>
              <a:t>객체가 가져야 할 부품</a:t>
            </a:r>
            <a:r>
              <a:rPr lang="en-US" altLang="ko-KR" dirty="0"/>
              <a:t>, </a:t>
            </a:r>
          </a:p>
          <a:p>
            <a:pPr marL="267891" lvl="1" indent="0">
              <a:buNone/>
              <a:defRPr/>
            </a:pPr>
            <a:r>
              <a:rPr lang="en-US" altLang="ko-KR" dirty="0"/>
              <a:t>   </a:t>
            </a:r>
            <a:r>
              <a:rPr lang="ko-KR" altLang="en-US" dirty="0"/>
              <a:t>객체의 현재 상태 데이터 등을 저장</a:t>
            </a:r>
            <a:endParaRPr lang="en-US" altLang="ko-KR" dirty="0"/>
          </a:p>
          <a:p>
            <a:pPr marL="0" indent="0">
              <a:buNone/>
            </a:pPr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169EF1EC-82E7-40FE-9739-33B6BC7CF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878990"/>
            <a:ext cx="4533900" cy="357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917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필드 선언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클래스 중괄호 블록 어디서든 존재 가능</a:t>
            </a:r>
            <a:endParaRPr lang="en-US" altLang="ko-KR" dirty="0"/>
          </a:p>
          <a:p>
            <a:pPr lvl="1"/>
            <a:r>
              <a:rPr lang="ko-KR" altLang="en-US" dirty="0" err="1"/>
              <a:t>생성자와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중괄호 블록 내부에는 선언 불가</a:t>
            </a:r>
            <a:endParaRPr lang="en-US" altLang="ko-KR" dirty="0"/>
          </a:p>
          <a:p>
            <a:pPr lvl="1"/>
            <a:r>
              <a:rPr lang="ko-KR" altLang="en-US" dirty="0"/>
              <a:t>변수와 선언 형태 유사하나 변수 아님에 주의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class XXX {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70297" lvl="2" indent="0">
              <a:buNone/>
            </a:pPr>
            <a:endParaRPr lang="en-US" altLang="ko-KR" dirty="0"/>
          </a:p>
          <a:p>
            <a:pPr marL="470297" lvl="2" indent="0">
              <a:buNone/>
            </a:pPr>
            <a:endParaRPr lang="en-US" altLang="ko-KR" dirty="0"/>
          </a:p>
          <a:p>
            <a:pPr lvl="2"/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 선언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28800"/>
            <a:ext cx="3726657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90" y="3200400"/>
            <a:ext cx="7263020" cy="20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34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r>
              <a:rPr lang="ko-KR" altLang="en-US" dirty="0"/>
              <a:t>초기값은 주어질 수도</a:t>
            </a:r>
            <a:r>
              <a:rPr lang="en-US" altLang="ko-KR" dirty="0"/>
              <a:t>, </a:t>
            </a:r>
            <a:r>
              <a:rPr lang="ko-KR" altLang="en-US" dirty="0"/>
              <a:t>생략할 수도 있음</a:t>
            </a:r>
            <a:endParaRPr lang="en-US" altLang="ko-KR" dirty="0"/>
          </a:p>
          <a:p>
            <a:pPr lvl="2"/>
            <a:r>
              <a:rPr lang="ko-KR" altLang="en-US" dirty="0"/>
              <a:t>초기값 지정되지 않은 필드는 객체 생성 시 자동으로 기본 초기값 설정</a:t>
            </a:r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 선언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42" y="1981200"/>
            <a:ext cx="6858000" cy="317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257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필드 사용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/>
              <a:t>필드값</a:t>
            </a:r>
            <a:r>
              <a:rPr lang="ko-KR" altLang="en-US" dirty="0"/>
              <a:t> 읽고 변경하는 작업</a:t>
            </a:r>
            <a:endParaRPr lang="en-US" altLang="ko-KR" dirty="0"/>
          </a:p>
          <a:p>
            <a:pPr lvl="1"/>
            <a:r>
              <a:rPr lang="ko-KR" altLang="en-US" dirty="0"/>
              <a:t>클래스 내부 </a:t>
            </a:r>
            <a:r>
              <a:rPr lang="ko-KR" altLang="en-US" dirty="0" err="1"/>
              <a:t>생성자</a:t>
            </a:r>
            <a:r>
              <a:rPr lang="ko-KR" altLang="en-US" dirty="0"/>
              <a:t> 및 </a:t>
            </a:r>
            <a:r>
              <a:rPr lang="ko-KR" altLang="en-US" dirty="0" err="1"/>
              <a:t>메소드에서</a:t>
            </a:r>
            <a:r>
              <a:rPr lang="ko-KR" altLang="en-US" dirty="0"/>
              <a:t> 사용하는 경우 </a:t>
            </a:r>
            <a:r>
              <a:rPr lang="en-US" altLang="ko-KR" dirty="0"/>
              <a:t>: </a:t>
            </a:r>
            <a:r>
              <a:rPr lang="ko-KR" altLang="en-US" dirty="0"/>
              <a:t>필드 이름으로 읽고 변경</a:t>
            </a:r>
            <a:endParaRPr lang="en-US" altLang="ko-KR" dirty="0"/>
          </a:p>
          <a:p>
            <a:pPr lvl="1"/>
            <a:r>
              <a:rPr lang="ko-KR" altLang="en-US" dirty="0"/>
              <a:t>클래스 외부에서 사용하는 경우 </a:t>
            </a:r>
            <a:r>
              <a:rPr lang="en-US" altLang="ko-KR" dirty="0"/>
              <a:t>: </a:t>
            </a:r>
            <a:r>
              <a:rPr lang="ko-KR" altLang="en-US" dirty="0"/>
              <a:t>클래스로부터 객체 생성한 뒤 필드 사용</a:t>
            </a:r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 사용</a:t>
            </a: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53" y="2667000"/>
            <a:ext cx="6057900" cy="373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9A3C23-9846-4DFC-9F76-FC68B37205DB}"/>
              </a:ext>
            </a:extLst>
          </p:cNvPr>
          <p:cNvSpPr txBox="1"/>
          <p:nvPr/>
        </p:nvSpPr>
        <p:spPr>
          <a:xfrm>
            <a:off x="685800" y="5791200"/>
            <a:ext cx="1946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sec02.exam01</a:t>
            </a:r>
          </a:p>
          <a:p>
            <a:r>
              <a:rPr lang="en-US" altLang="ko-KR" b="1" dirty="0">
                <a:solidFill>
                  <a:schemeClr val="accent2"/>
                </a:solidFill>
              </a:rPr>
              <a:t>sec02.exam02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973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 사용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0"/>
            <a:ext cx="2733675" cy="198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303" y="1447800"/>
            <a:ext cx="4267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08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 사용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0"/>
            <a:ext cx="2619375" cy="3276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575" y="1524000"/>
            <a:ext cx="4972050" cy="338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10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342900" y="990601"/>
            <a:ext cx="8286750" cy="5400675"/>
          </a:xfrm>
          <a:prstGeom prst="roundRect">
            <a:avLst>
              <a:gd name="adj" fmla="val 12995"/>
            </a:avLst>
          </a:prstGeom>
          <a:ln>
            <a:round/>
            <a:headEnd/>
            <a:tailEnd/>
          </a:ln>
        </p:spPr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시작하기 전에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객체의 상호작용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객체 간의 관계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객체와 클래스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클래스 선언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객체 생성과 클래스 변수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클래스의 구성 멤버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키워드로 끝내는 </a:t>
            </a:r>
            <a:r>
              <a:rPr lang="ko-KR" altLang="en-US" sz="2000"/>
              <a:t>핵심 포인트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263601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필드 선언 </a:t>
            </a:r>
            <a:r>
              <a:rPr lang="en-US" altLang="ko-KR" dirty="0"/>
              <a:t>: </a:t>
            </a:r>
            <a:r>
              <a:rPr lang="ko-KR" altLang="en-US" dirty="0"/>
              <a:t>클래스 중괄호 블록 어디서든 선언하나 </a:t>
            </a:r>
            <a:r>
              <a:rPr lang="ko-KR" altLang="en-US" dirty="0" err="1"/>
              <a:t>생성자나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내부에서는 사용 불가</a:t>
            </a: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필드 사용 </a:t>
            </a:r>
            <a:r>
              <a:rPr lang="en-US" altLang="ko-KR" dirty="0"/>
              <a:t>: </a:t>
            </a:r>
          </a:p>
          <a:p>
            <a:pPr lvl="2" indent="-136525">
              <a:defRPr/>
            </a:pPr>
            <a:r>
              <a:rPr lang="ko-KR" altLang="en-US" sz="1400" dirty="0"/>
              <a:t>클래스 내부의 </a:t>
            </a:r>
            <a:r>
              <a:rPr lang="ko-KR" altLang="en-US" sz="1400" dirty="0" err="1"/>
              <a:t>생성자와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메소드에서</a:t>
            </a:r>
            <a:r>
              <a:rPr lang="ko-KR" altLang="en-US" sz="1400" dirty="0"/>
              <a:t> 바로 사용 가능</a:t>
            </a:r>
            <a:endParaRPr lang="en-US" altLang="ko-KR" sz="1400" dirty="0"/>
          </a:p>
          <a:p>
            <a:pPr lvl="2" indent="-136525">
              <a:defRPr/>
            </a:pPr>
            <a:r>
              <a:rPr lang="ko-KR" altLang="en-US" sz="1400" dirty="0"/>
              <a:t>클래스 외부에서 사용할 경우 반드시 객체 생성하고 참조 변수 통해 사용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13159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06-3. </a:t>
            </a:r>
            <a:r>
              <a:rPr lang="ko-KR" altLang="en-US" b="1" dirty="0" err="1">
                <a:solidFill>
                  <a:schemeClr val="tx1"/>
                </a:solidFill>
              </a:rPr>
              <a:t>생성자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6A4B226-77ED-4D01-96EF-1DF51210F0F9}"/>
              </a:ext>
            </a:extLst>
          </p:cNvPr>
          <p:cNvGrpSpPr/>
          <p:nvPr/>
        </p:nvGrpSpPr>
        <p:grpSpPr>
          <a:xfrm>
            <a:off x="1963738" y="0"/>
            <a:ext cx="7855173" cy="6400800"/>
            <a:chOff x="1963738" y="0"/>
            <a:chExt cx="7855173" cy="64008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F338A28-034D-43BD-B0D0-8FB7606F746E}"/>
                </a:ext>
              </a:extLst>
            </p:cNvPr>
            <p:cNvSpPr/>
            <p:nvPr/>
          </p:nvSpPr>
          <p:spPr>
            <a:xfrm>
              <a:off x="1968501" y="0"/>
              <a:ext cx="7175499" cy="3846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9">
              <a:extLst>
                <a:ext uri="{FF2B5EF4-FFF2-40B4-BE49-F238E27FC236}">
                  <a16:creationId xmlns:a16="http://schemas.microsoft.com/office/drawing/2014/main" id="{E7FC5236-FF14-4457-8B49-C29C83731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6998" y="346871"/>
              <a:ext cx="3341913" cy="3247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834D4DD-B088-430E-A9AE-3532ADFA626D}"/>
                </a:ext>
              </a:extLst>
            </p:cNvPr>
            <p:cNvSpPr/>
            <p:nvPr/>
          </p:nvSpPr>
          <p:spPr>
            <a:xfrm>
              <a:off x="7602252" y="5627688"/>
              <a:ext cx="1091407" cy="773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D039DED-64DE-414E-8EE6-9D6B5759A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3738" y="0"/>
              <a:ext cx="4970462" cy="388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3224548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342900" y="990601"/>
            <a:ext cx="8286750" cy="5400675"/>
          </a:xfrm>
          <a:prstGeom prst="roundRect">
            <a:avLst>
              <a:gd name="adj" fmla="val 12995"/>
            </a:avLst>
          </a:prstGeom>
          <a:ln>
            <a:round/>
            <a:headEnd/>
            <a:tailEnd/>
          </a:ln>
        </p:spPr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시작하기 전에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기본 </a:t>
            </a:r>
            <a:r>
              <a:rPr lang="ko-KR" altLang="en-US" sz="2200" dirty="0" err="1"/>
              <a:t>생성자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 err="1"/>
              <a:t>생성자</a:t>
            </a:r>
            <a:r>
              <a:rPr lang="ko-KR" altLang="en-US" sz="2200" dirty="0"/>
              <a:t> 선언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필드 초기화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 err="1"/>
              <a:t>생성자</a:t>
            </a:r>
            <a:r>
              <a:rPr lang="ko-KR" altLang="en-US" sz="2200" dirty="0"/>
              <a:t> 오버로딩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다른 </a:t>
            </a:r>
            <a:r>
              <a:rPr lang="ko-KR" altLang="en-US" sz="2200" dirty="0" err="1"/>
              <a:t>생성자</a:t>
            </a:r>
            <a:r>
              <a:rPr lang="ko-KR" altLang="en-US" sz="2200" dirty="0"/>
              <a:t> 호출 </a:t>
            </a:r>
            <a:r>
              <a:rPr lang="en-US" altLang="ko-KR" sz="2200" dirty="0"/>
              <a:t>: this()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키워드로 끝내는 </a:t>
            </a:r>
            <a:r>
              <a:rPr lang="ko-KR" altLang="en-US" sz="2200"/>
              <a:t>핵심 포인트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188094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en-US" altLang="ko-KR" dirty="0"/>
              <a:t>new </a:t>
            </a:r>
            <a:r>
              <a:rPr lang="ko-KR" altLang="en-US" dirty="0"/>
              <a:t>연산자로 호출되는 중괄호</a:t>
            </a:r>
            <a:r>
              <a:rPr lang="en-US" altLang="ko-KR" dirty="0"/>
              <a:t>{} </a:t>
            </a:r>
            <a:r>
              <a:rPr lang="ko-KR" altLang="en-US" dirty="0"/>
              <a:t>블록이다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     객체 생성 시 초기화를 담당한다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생성자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(constructor)</a:t>
            </a:r>
          </a:p>
          <a:p>
            <a:pPr lvl="1">
              <a:defRPr/>
            </a:pPr>
            <a:r>
              <a:rPr lang="ko-KR" altLang="en-US" dirty="0"/>
              <a:t>클래스로부터 </a:t>
            </a:r>
            <a:r>
              <a:rPr lang="en-US" altLang="ko-KR" dirty="0"/>
              <a:t>new </a:t>
            </a:r>
            <a:r>
              <a:rPr lang="ko-KR" altLang="en-US" dirty="0"/>
              <a:t>연산자로 객체를 생성할 </a:t>
            </a:r>
            <a:r>
              <a:rPr lang="ko-KR" altLang="en-US" dirty="0" err="1"/>
              <a:t>떄</a:t>
            </a:r>
            <a:r>
              <a:rPr lang="ko-KR" altLang="en-US" dirty="0"/>
              <a:t> 호출되어 객체의 초기화를 담당</a:t>
            </a:r>
            <a:endParaRPr lang="en-US" altLang="ko-KR" dirty="0"/>
          </a:p>
          <a:p>
            <a:pPr>
              <a:defRPr/>
            </a:pPr>
            <a:endParaRPr lang="en-US" altLang="ko-KR" sz="800" dirty="0"/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객체 초기화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 dirty="0"/>
              <a:t>필드를 초기화하거나 </a:t>
            </a:r>
            <a:r>
              <a:rPr lang="ko-KR" altLang="en-US" dirty="0" err="1"/>
              <a:t>메소드를</a:t>
            </a:r>
            <a:r>
              <a:rPr lang="ko-KR" altLang="en-US" dirty="0"/>
              <a:t> 호출해서 </a:t>
            </a:r>
            <a:endParaRPr lang="en-US" altLang="ko-KR" dirty="0"/>
          </a:p>
          <a:p>
            <a:pPr marL="267891" lvl="1" indent="0">
              <a:buNone/>
              <a:defRPr/>
            </a:pPr>
            <a:r>
              <a:rPr lang="en-US" altLang="ko-KR" dirty="0"/>
              <a:t>   </a:t>
            </a:r>
            <a:r>
              <a:rPr lang="ko-KR" altLang="en-US" dirty="0"/>
              <a:t>객체를 사용할 준비를 하는 것</a:t>
            </a:r>
            <a:endParaRPr lang="en-US" altLang="ko-KR" dirty="0"/>
          </a:p>
          <a:p>
            <a:pPr>
              <a:defRPr/>
            </a:pPr>
            <a:endParaRPr lang="en-US" altLang="ko-KR" sz="800" dirty="0"/>
          </a:p>
          <a:p>
            <a:pPr>
              <a:defRPr/>
            </a:pPr>
            <a:r>
              <a:rPr lang="ko-KR" altLang="en-US" dirty="0"/>
              <a:t>생성자가 성공적으로 실행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힙</a:t>
            </a:r>
            <a:r>
              <a:rPr lang="ko-KR" altLang="en-US" dirty="0"/>
              <a:t> 영역에 객체 생성되고 객체 번지가 리턴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13B5172C-1818-4923-A688-139C47695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419600"/>
            <a:ext cx="4383472" cy="194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1695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기본 </a:t>
            </a:r>
            <a:r>
              <a:rPr lang="ko-KR" altLang="en-US" dirty="0" err="1">
                <a:solidFill>
                  <a:srgbClr val="C00000"/>
                </a:solidFill>
              </a:rPr>
              <a:t>생성자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(default constructor)</a:t>
            </a:r>
          </a:p>
          <a:p>
            <a:pPr lvl="1">
              <a:defRPr/>
            </a:pPr>
            <a:r>
              <a:rPr lang="ko-KR" altLang="en-US" dirty="0"/>
              <a:t>클래스 내부에 </a:t>
            </a:r>
            <a:r>
              <a:rPr lang="ko-KR" altLang="en-US" dirty="0" err="1"/>
              <a:t>생성자</a:t>
            </a:r>
            <a:r>
              <a:rPr lang="ko-KR" altLang="en-US" dirty="0"/>
              <a:t> 선언 생략할 경우 바이트 코드에 자동 추가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클래스에 </a:t>
            </a:r>
            <a:r>
              <a:rPr lang="ko-KR" altLang="en-US" dirty="0" err="1"/>
              <a:t>생성자</a:t>
            </a:r>
            <a:r>
              <a:rPr lang="ko-KR" altLang="en-US" dirty="0"/>
              <a:t> 선언하지 않아도 </a:t>
            </a:r>
            <a:endParaRPr lang="en-US" altLang="ko-KR" dirty="0"/>
          </a:p>
          <a:p>
            <a:pPr marL="267891" lvl="1" indent="0">
              <a:buNone/>
              <a:defRPr/>
            </a:pPr>
            <a:r>
              <a:rPr lang="en-US" altLang="ko-KR" dirty="0"/>
              <a:t>    new </a:t>
            </a:r>
            <a:r>
              <a:rPr lang="ko-KR" altLang="en-US" dirty="0" err="1"/>
              <a:t>생성자</a:t>
            </a:r>
            <a:r>
              <a:rPr lang="en-US" altLang="ko-KR" dirty="0"/>
              <a:t>()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객체 생성 가능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03" y="1981200"/>
            <a:ext cx="6248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6C8C38-85A9-46F1-AB51-9B12A9C6D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544" y="2684463"/>
            <a:ext cx="3124200" cy="36467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D03F48-1B95-4175-B94E-A0A6A5BED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89363"/>
            <a:ext cx="272795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25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 err="1">
                <a:solidFill>
                  <a:srgbClr val="C00000"/>
                </a:solidFill>
              </a:rPr>
              <a:t>생성자</a:t>
            </a:r>
            <a:r>
              <a:rPr lang="ko-KR" altLang="en-US" dirty="0">
                <a:solidFill>
                  <a:srgbClr val="C00000"/>
                </a:solidFill>
              </a:rPr>
              <a:t> 선언</a:t>
            </a:r>
            <a:endParaRPr lang="en-US" altLang="ko-KR" dirty="0">
              <a:solidFill>
                <a:srgbClr val="C0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매개 변수 선언은 생략할 수도 있고 여러 개 선언할 수도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클래스에 생성자가 명시적으로 선언되었을 경우 반드시 선언된 </a:t>
            </a:r>
            <a:r>
              <a:rPr lang="ko-KR" altLang="en-US" dirty="0" err="1"/>
              <a:t>생성자</a:t>
            </a:r>
            <a:r>
              <a:rPr lang="ko-KR" altLang="en-US" dirty="0"/>
              <a:t> 호출하여  객체 생성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r>
              <a:rPr lang="ko-KR" altLang="en-US" dirty="0"/>
              <a:t> 선언</a:t>
            </a: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03" y="1704122"/>
            <a:ext cx="79724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B4851EFC-7068-4C1C-BBEE-0B98E83F3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9" y="3564564"/>
            <a:ext cx="7064212" cy="158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6A0ACA3-7B69-4A00-BDBD-B346D370A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2" y="5486399"/>
            <a:ext cx="7669538" cy="619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597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r>
              <a:rPr lang="ko-KR" altLang="en-US" dirty="0"/>
              <a:t> 선언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2571750" cy="2590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371600"/>
            <a:ext cx="34575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82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>
                <a:solidFill>
                  <a:srgbClr val="C00000"/>
                </a:solidFill>
              </a:rPr>
              <a:t>생성자의 필드 초기화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 초기화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ED332D-F343-41D9-9B74-98BFF841F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60525"/>
            <a:ext cx="7924800" cy="361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CDC7F71-B31D-4DAF-96A1-5A84FA0C1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20" y="5275189"/>
            <a:ext cx="790708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704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매개 변수 이름 은 필드 이름과 유사하거나 동일한 것 사용 권장</a:t>
            </a:r>
            <a:endParaRPr lang="en-US" altLang="ko-KR" dirty="0"/>
          </a:p>
          <a:p>
            <a:pPr lvl="1"/>
            <a:r>
              <a:rPr lang="ko-KR" altLang="en-US" dirty="0"/>
              <a:t>필드와 매개 변수 이름 완전히 동일할 경우 </a:t>
            </a:r>
            <a:r>
              <a:rPr lang="en-US" altLang="ko-KR" dirty="0"/>
              <a:t>this.</a:t>
            </a:r>
            <a:r>
              <a:rPr lang="ko-KR" altLang="en-US" dirty="0"/>
              <a:t>필드로 표현</a:t>
            </a:r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 초기화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76962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358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 초기화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3657600" cy="3429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886200"/>
            <a:ext cx="4887402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69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19200"/>
            <a:ext cx="8686800" cy="54276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객체의 개념과 객체의 상호작용에 대해 알아본다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클래스로부터 객체를 생성하고 변수로 참조한다</a:t>
            </a:r>
            <a:r>
              <a:rPr lang="en-US" altLang="ko-KR" sz="1400" dirty="0"/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</a:rPr>
              <a:t>객체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(Object)</a:t>
            </a:r>
          </a:p>
          <a:p>
            <a:pPr lvl="1">
              <a:defRPr/>
            </a:pPr>
            <a:r>
              <a:rPr lang="ko-KR" altLang="en-US" sz="1400" dirty="0"/>
              <a:t>물리적으로 존재하거나 추상적으로 생각할 수 있는 것 중에서 자신의 속성을 가지며 식별 가능한 것</a:t>
            </a:r>
            <a:endParaRPr lang="en-US" altLang="ko-KR" sz="1400" dirty="0"/>
          </a:p>
          <a:p>
            <a:pPr lvl="1">
              <a:defRPr/>
            </a:pPr>
            <a:r>
              <a:rPr lang="ko-KR" altLang="en-US" sz="1400" dirty="0">
                <a:solidFill>
                  <a:srgbClr val="C00000"/>
                </a:solidFill>
              </a:rPr>
              <a:t>속성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>
                <a:solidFill>
                  <a:srgbClr val="C00000"/>
                </a:solidFill>
              </a:rPr>
              <a:t>필드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(field)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C00000"/>
                </a:solidFill>
              </a:rPr>
              <a:t>동작</a:t>
            </a:r>
            <a:r>
              <a:rPr lang="en-US" altLang="ko-KR" sz="1400" dirty="0"/>
              <a:t>(</a:t>
            </a:r>
            <a:r>
              <a:rPr lang="ko-KR" altLang="en-US" sz="1400" dirty="0" err="1">
                <a:solidFill>
                  <a:srgbClr val="C00000"/>
                </a:solidFill>
              </a:rPr>
              <a:t>메소드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(method)</a:t>
            </a:r>
            <a:r>
              <a:rPr lang="en-US" altLang="ko-KR" sz="1400" dirty="0"/>
              <a:t>)</a:t>
            </a:r>
            <a:r>
              <a:rPr lang="ko-KR" altLang="en-US" sz="1400" dirty="0"/>
              <a:t>로 구성</a:t>
            </a:r>
            <a:endParaRPr lang="en-US" altLang="ko-KR" sz="1400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9FA6BF8-F105-4FC4-A675-451F3FED5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5200"/>
            <a:ext cx="6202263" cy="2713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998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19199"/>
            <a:ext cx="8686800" cy="5427663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생성자</a:t>
            </a:r>
            <a:r>
              <a:rPr lang="ko-KR" altLang="en-US" dirty="0">
                <a:solidFill>
                  <a:srgbClr val="C00000"/>
                </a:solidFill>
              </a:rPr>
              <a:t> 오버로딩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(overloading)</a:t>
            </a:r>
          </a:p>
          <a:p>
            <a:pPr lvl="1">
              <a:defRPr/>
            </a:pPr>
            <a:r>
              <a:rPr lang="ko-KR" altLang="en-US" dirty="0"/>
              <a:t>매개</a:t>
            </a:r>
            <a:r>
              <a:rPr lang="en-US" altLang="ko-KR" dirty="0"/>
              <a:t> </a:t>
            </a:r>
            <a:r>
              <a:rPr lang="ko-KR" altLang="en-US" dirty="0"/>
              <a:t>변수를 달리하는 </a:t>
            </a:r>
            <a:r>
              <a:rPr lang="ko-KR" altLang="en-US" dirty="0" err="1"/>
              <a:t>생성자</a:t>
            </a:r>
            <a:r>
              <a:rPr lang="ko-KR" altLang="en-US" dirty="0"/>
              <a:t> 여러 개 선언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외부에서 제공되는 다양한 데이터를 사용하여 객체 화하기 위해</a:t>
            </a:r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생성자 오버로딩</a:t>
            </a: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05" y="2286001"/>
            <a:ext cx="710938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800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/>
          </a:p>
          <a:p>
            <a:pPr lvl="1"/>
            <a:r>
              <a:rPr lang="ko-KR" altLang="en-US"/>
              <a:t>매개 </a:t>
            </a:r>
            <a:r>
              <a:rPr lang="ko-KR" altLang="en-US" dirty="0"/>
              <a:t>변수의 타입</a:t>
            </a:r>
            <a:r>
              <a:rPr lang="en-US" altLang="ko-KR" dirty="0"/>
              <a:t>, </a:t>
            </a:r>
            <a:r>
              <a:rPr lang="ko-KR" altLang="en-US" dirty="0"/>
              <a:t>개수</a:t>
            </a:r>
            <a:r>
              <a:rPr lang="en-US" altLang="ko-KR" dirty="0"/>
              <a:t>, </a:t>
            </a:r>
            <a:r>
              <a:rPr lang="ko-KR" altLang="en-US" dirty="0"/>
              <a:t>선언된 순서 같은 경우</a:t>
            </a:r>
            <a:r>
              <a:rPr lang="en-US" altLang="ko-KR" dirty="0"/>
              <a:t>,</a:t>
            </a:r>
            <a:r>
              <a:rPr lang="ko-KR" altLang="en-US" dirty="0"/>
              <a:t> 매개 변수 이름만 바꾸는 것은 </a:t>
            </a:r>
            <a:r>
              <a:rPr lang="ko-KR" altLang="en-US" dirty="0" err="1"/>
              <a:t>생성자</a:t>
            </a:r>
            <a:r>
              <a:rPr lang="ko-KR" altLang="en-US" dirty="0"/>
              <a:t> 오버로딩 아님</a:t>
            </a:r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r>
              <a:rPr lang="ko-KR" altLang="en-US" dirty="0"/>
              <a:t> 오버로딩</a:t>
            </a: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276500"/>
            <a:ext cx="7629517" cy="26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547357"/>
            <a:ext cx="6629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1BCE60A-701A-4BDB-BC34-3F71A9473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752600"/>
            <a:ext cx="3271616" cy="1495904"/>
          </a:xfrm>
          <a:prstGeom prst="rect">
            <a:avLst/>
          </a:prstGeom>
          <a:ln w="19050">
            <a:solidFill>
              <a:schemeClr val="tx2">
                <a:lumMod val="50000"/>
              </a:schemeClr>
            </a:solidFill>
          </a:ln>
        </p:spPr>
      </p:pic>
      <p:cxnSp>
        <p:nvCxnSpPr>
          <p:cNvPr id="4" name="직선 화살표 연결선 3"/>
          <p:cNvCxnSpPr/>
          <p:nvPr/>
        </p:nvCxnSpPr>
        <p:spPr>
          <a:xfrm flipH="1">
            <a:off x="4572000" y="2514600"/>
            <a:ext cx="838200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295400" y="4648200"/>
            <a:ext cx="533400" cy="8382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86000" y="4661657"/>
            <a:ext cx="533400" cy="8382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153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r>
              <a:rPr lang="ko-KR" altLang="en-US" dirty="0"/>
              <a:t> 오버로딩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3867150" cy="4181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519" y="1219200"/>
            <a:ext cx="440228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81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this()</a:t>
            </a:r>
            <a:r>
              <a:rPr lang="ko-KR" altLang="en-US" dirty="0">
                <a:solidFill>
                  <a:srgbClr val="C00000"/>
                </a:solidFill>
              </a:rPr>
              <a:t> 코드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/>
              <a:t>생성자에서</a:t>
            </a:r>
            <a:r>
              <a:rPr lang="ko-KR" altLang="en-US" dirty="0"/>
              <a:t> 다른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r>
              <a:rPr lang="ko-KR" altLang="en-US" dirty="0"/>
              <a:t>필드 초기화 내용을 한 </a:t>
            </a:r>
            <a:r>
              <a:rPr lang="ko-KR" altLang="en-US" dirty="0" err="1"/>
              <a:t>생성자에만</a:t>
            </a:r>
            <a:r>
              <a:rPr lang="ko-KR" altLang="en-US" dirty="0"/>
              <a:t> 집중 작성하고 나머지 </a:t>
            </a:r>
            <a:r>
              <a:rPr lang="ko-KR" altLang="en-US" dirty="0" err="1"/>
              <a:t>생성자는</a:t>
            </a:r>
            <a:r>
              <a:rPr lang="ko-KR" altLang="en-US" dirty="0"/>
              <a:t> 초기화 내용 가진 </a:t>
            </a:r>
            <a:r>
              <a:rPr lang="ko-KR" altLang="en-US" dirty="0" err="1"/>
              <a:t>생성자로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2"/>
            <a:r>
              <a:rPr lang="ko-KR" altLang="en-US" dirty="0" err="1"/>
              <a:t>생성자</a:t>
            </a:r>
            <a:r>
              <a:rPr lang="ko-KR" altLang="en-US" dirty="0"/>
              <a:t> 오버로딩 증가 시 중복 코드 발생 문제 해결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70297" lvl="2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생성자</a:t>
            </a:r>
            <a:r>
              <a:rPr lang="ko-KR" altLang="en-US" dirty="0"/>
              <a:t> 첫 줄에서만 허용</a:t>
            </a:r>
            <a:endParaRPr lang="en-US" altLang="ko-KR" dirty="0"/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r>
              <a:rPr lang="en-US" altLang="ko-KR" dirty="0"/>
              <a:t>: this()</a:t>
            </a:r>
            <a:endParaRPr lang="ko-KR" altLang="en-US" dirty="0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90800"/>
            <a:ext cx="7467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2823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r>
              <a:rPr lang="en-US" altLang="ko-KR" dirty="0"/>
              <a:t>: this()</a:t>
            </a:r>
            <a:endParaRPr lang="ko-KR" altLang="en-US" dirty="0"/>
          </a:p>
        </p:txBody>
      </p:sp>
      <p:pic>
        <p:nvPicPr>
          <p:cNvPr id="26627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342533"/>
            <a:ext cx="6021677" cy="510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7868E27-C6B3-4317-8475-0C001F673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99" y="2209800"/>
            <a:ext cx="4434575" cy="41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69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r>
              <a:rPr lang="en-US" altLang="ko-KR" dirty="0"/>
              <a:t>: this()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95400"/>
            <a:ext cx="3838575" cy="4010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975" y="1295400"/>
            <a:ext cx="4124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34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기본 </a:t>
            </a:r>
            <a:r>
              <a:rPr lang="ko-KR" altLang="en-US" dirty="0" err="1">
                <a:solidFill>
                  <a:srgbClr val="C00000"/>
                </a:solidFill>
              </a:rPr>
              <a:t>생성자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클래스 선언 시 컴파일러에 의해 자동으로 추가되는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생성자</a:t>
            </a:r>
            <a:r>
              <a:rPr lang="ko-KR" altLang="en-US" dirty="0">
                <a:solidFill>
                  <a:srgbClr val="C00000"/>
                </a:solidFill>
              </a:rPr>
              <a:t> 선언 </a:t>
            </a:r>
            <a:r>
              <a:rPr lang="en-US" altLang="ko-KR" dirty="0"/>
              <a:t>: </a:t>
            </a:r>
            <a:r>
              <a:rPr lang="ko-KR" altLang="en-US" dirty="0" err="1"/>
              <a:t>생성자를</a:t>
            </a:r>
            <a:r>
              <a:rPr lang="ko-KR" altLang="en-US" dirty="0"/>
              <a:t> 명시적으로 선언 가능</a:t>
            </a:r>
            <a:r>
              <a:rPr lang="en-US" altLang="ko-KR" dirty="0"/>
              <a:t>. </a:t>
            </a:r>
            <a:r>
              <a:rPr lang="ko-KR" altLang="en-US" dirty="0" err="1"/>
              <a:t>생성자를</a:t>
            </a:r>
            <a:r>
              <a:rPr lang="ko-KR" altLang="en-US" dirty="0"/>
              <a:t> 선언하면 기본 </a:t>
            </a:r>
            <a:r>
              <a:rPr lang="ko-KR" altLang="en-US" dirty="0" err="1"/>
              <a:t>생성자는</a:t>
            </a:r>
            <a:r>
              <a:rPr lang="ko-KR" altLang="en-US" dirty="0"/>
              <a:t> 생성되지 않음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매개 변수 </a:t>
            </a:r>
            <a:r>
              <a:rPr lang="en-US" altLang="ko-KR" dirty="0"/>
              <a:t>: </a:t>
            </a:r>
            <a:r>
              <a:rPr lang="ko-KR" altLang="en-US" dirty="0" err="1"/>
              <a:t>생성자</a:t>
            </a:r>
            <a:r>
              <a:rPr lang="ko-KR" altLang="en-US" dirty="0"/>
              <a:t> 호출 시 값을 전달받기 위해 선언되는 변수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객체 초기화 </a:t>
            </a:r>
            <a:r>
              <a:rPr lang="en-US" altLang="ko-KR" dirty="0"/>
              <a:t>: </a:t>
            </a:r>
            <a:r>
              <a:rPr lang="ko-KR" altLang="en-US" dirty="0" err="1"/>
              <a:t>생성자</a:t>
            </a:r>
            <a:r>
              <a:rPr lang="ko-KR" altLang="en-US" dirty="0"/>
              <a:t> 내부에서 </a:t>
            </a:r>
            <a:r>
              <a:rPr lang="ko-KR" altLang="en-US" dirty="0" err="1"/>
              <a:t>필드값</a:t>
            </a:r>
            <a:r>
              <a:rPr lang="ko-KR" altLang="en-US" dirty="0"/>
              <a:t> 초기화하거나 </a:t>
            </a:r>
            <a:r>
              <a:rPr lang="ko-KR" altLang="en-US" dirty="0" err="1"/>
              <a:t>메소드</a:t>
            </a:r>
            <a:r>
              <a:rPr lang="ko-KR" altLang="en-US" dirty="0"/>
              <a:t> 호출해서 사용 준비를 하는 것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오버로딩 </a:t>
            </a:r>
            <a:r>
              <a:rPr lang="en-US" altLang="ko-KR" dirty="0"/>
              <a:t>: </a:t>
            </a:r>
            <a:r>
              <a:rPr lang="ko-KR" altLang="en-US" dirty="0"/>
              <a:t>매개 변수 달리하는 </a:t>
            </a:r>
            <a:r>
              <a:rPr lang="ko-KR" altLang="en-US" dirty="0" err="1"/>
              <a:t>생성자를</a:t>
            </a:r>
            <a:r>
              <a:rPr lang="ko-KR" altLang="en-US" dirty="0"/>
              <a:t> 여러 개 선언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C00000"/>
                </a:solidFill>
              </a:rPr>
              <a:t>this()</a:t>
            </a:r>
            <a:r>
              <a:rPr lang="en-US" altLang="ko-KR" dirty="0"/>
              <a:t>: </a:t>
            </a:r>
            <a:r>
              <a:rPr lang="ko-KR" altLang="en-US" dirty="0"/>
              <a:t>객체 자신의 </a:t>
            </a:r>
            <a:r>
              <a:rPr lang="ko-KR" altLang="en-US" dirty="0" err="1"/>
              <a:t>또다른</a:t>
            </a:r>
            <a:r>
              <a:rPr lang="ko-KR" altLang="en-US" dirty="0"/>
              <a:t> </a:t>
            </a:r>
            <a:r>
              <a:rPr lang="ko-KR" altLang="en-US" dirty="0" err="1"/>
              <a:t>생성자를</a:t>
            </a:r>
            <a:r>
              <a:rPr lang="ko-KR" altLang="en-US" dirty="0"/>
              <a:t> 호출할 때 사용</a:t>
            </a:r>
            <a:endParaRPr lang="en-US" altLang="ko-KR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80146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06-4. </a:t>
            </a:r>
            <a:r>
              <a:rPr lang="ko-KR" altLang="en-US" b="1" dirty="0" err="1">
                <a:solidFill>
                  <a:schemeClr val="tx1"/>
                </a:solidFill>
              </a:rPr>
              <a:t>메소드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5ECD1C-51E3-4424-B98C-789EC4F4C30B}"/>
              </a:ext>
            </a:extLst>
          </p:cNvPr>
          <p:cNvGrpSpPr/>
          <p:nvPr/>
        </p:nvGrpSpPr>
        <p:grpSpPr>
          <a:xfrm>
            <a:off x="1963738" y="0"/>
            <a:ext cx="7855173" cy="6400800"/>
            <a:chOff x="1963738" y="0"/>
            <a:chExt cx="7855173" cy="64008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4B60868-AB1D-4EB7-8EEE-44D735A26B15}"/>
                </a:ext>
              </a:extLst>
            </p:cNvPr>
            <p:cNvSpPr/>
            <p:nvPr/>
          </p:nvSpPr>
          <p:spPr>
            <a:xfrm>
              <a:off x="1968501" y="0"/>
              <a:ext cx="7175499" cy="3846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19">
              <a:extLst>
                <a:ext uri="{FF2B5EF4-FFF2-40B4-BE49-F238E27FC236}">
                  <a16:creationId xmlns:a16="http://schemas.microsoft.com/office/drawing/2014/main" id="{BDA27F23-AFDF-4A6F-BEFC-60141C2A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6998" y="346871"/>
              <a:ext cx="3341913" cy="3247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8AA3FC-2FA2-4036-ADEF-C01CE179949A}"/>
                </a:ext>
              </a:extLst>
            </p:cNvPr>
            <p:cNvSpPr/>
            <p:nvPr/>
          </p:nvSpPr>
          <p:spPr>
            <a:xfrm>
              <a:off x="7602252" y="5627688"/>
              <a:ext cx="1091407" cy="773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71AEBAA-7CE3-4939-804B-625D009BC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3738" y="0"/>
              <a:ext cx="4970462" cy="388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995074"/>
      </p:ext>
    </p:extLst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342900" y="990601"/>
            <a:ext cx="8286750" cy="5400675"/>
          </a:xfrm>
          <a:prstGeom prst="roundRect">
            <a:avLst>
              <a:gd name="adj" fmla="val 12995"/>
            </a:avLst>
          </a:prstGeom>
          <a:ln>
            <a:round/>
            <a:headEnd/>
            <a:tailEnd/>
          </a:ln>
        </p:spPr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시작하기 전에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 err="1"/>
              <a:t>메소드</a:t>
            </a:r>
            <a:r>
              <a:rPr lang="ko-KR" altLang="en-US" sz="2200" dirty="0"/>
              <a:t> 선언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리턴 문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 err="1"/>
              <a:t>메소드</a:t>
            </a:r>
            <a:r>
              <a:rPr lang="ko-KR" altLang="en-US" sz="2200" dirty="0"/>
              <a:t> 호출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 err="1"/>
              <a:t>메소드</a:t>
            </a:r>
            <a:r>
              <a:rPr lang="ko-KR" altLang="en-US" sz="2200" dirty="0"/>
              <a:t> 오버로딩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키워드로 끝내는 </a:t>
            </a:r>
            <a:r>
              <a:rPr lang="ko-KR" altLang="en-US" sz="2200"/>
              <a:t>핵심 포인트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353019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선언하고 호출하는 방법에 대해 알아본다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 err="1">
                <a:solidFill>
                  <a:srgbClr val="C00000"/>
                </a:solidFill>
              </a:rPr>
              <a:t>선언부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(signature)</a:t>
            </a:r>
          </a:p>
          <a:p>
            <a:pPr lvl="2">
              <a:defRPr/>
            </a:pPr>
            <a:r>
              <a:rPr lang="ko-KR" altLang="en-US" dirty="0">
                <a:solidFill>
                  <a:srgbClr val="C00000"/>
                </a:solidFill>
              </a:rPr>
              <a:t>리턴 타입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ko-KR" altLang="en-US" dirty="0" err="1"/>
              <a:t>리턴하는</a:t>
            </a:r>
            <a:r>
              <a:rPr lang="ko-KR" altLang="en-US" dirty="0"/>
              <a:t> 결과의 타입 표시</a:t>
            </a:r>
            <a:endParaRPr lang="en-US" altLang="ko-KR" dirty="0"/>
          </a:p>
          <a:p>
            <a:pPr lvl="2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ko-KR" altLang="en-US" dirty="0">
                <a:solidFill>
                  <a:srgbClr val="C00000"/>
                </a:solidFill>
              </a:rPr>
              <a:t> 이름 </a:t>
            </a:r>
            <a:r>
              <a:rPr lang="en-US" altLang="ko-KR" dirty="0"/>
              <a:t>: </a:t>
            </a:r>
            <a:r>
              <a:rPr lang="ko-KR" altLang="en-US" dirty="0" err="1"/>
              <a:t>메소드의</a:t>
            </a:r>
            <a:r>
              <a:rPr lang="ko-KR" altLang="en-US" dirty="0"/>
              <a:t> 기능 드러나도록 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                      </a:t>
            </a:r>
            <a:r>
              <a:rPr lang="ko-KR" altLang="en-US" dirty="0" err="1"/>
              <a:t>식별자</a:t>
            </a:r>
            <a:r>
              <a:rPr lang="ko-KR" altLang="en-US" dirty="0"/>
              <a:t> 규칙에 맞게 이름 지음</a:t>
            </a:r>
            <a:endParaRPr lang="en-US" altLang="ko-KR" dirty="0"/>
          </a:p>
          <a:p>
            <a:pPr lvl="2">
              <a:defRPr/>
            </a:pPr>
            <a:r>
              <a:rPr lang="ko-KR" altLang="en-US" dirty="0">
                <a:solidFill>
                  <a:srgbClr val="C00000"/>
                </a:solidFill>
              </a:rPr>
              <a:t>매개 변수 선언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메소드</a:t>
            </a:r>
            <a:r>
              <a:rPr lang="ko-KR" altLang="en-US" dirty="0"/>
              <a:t> 실행할 때 필요한 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                      </a:t>
            </a:r>
            <a:r>
              <a:rPr lang="ko-KR" altLang="en-US" dirty="0"/>
              <a:t>데이터 받기 위한 변수 선언</a:t>
            </a:r>
            <a:endParaRPr lang="en-US" altLang="ko-KR" dirty="0"/>
          </a:p>
          <a:p>
            <a:pPr lvl="2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ko-KR" altLang="en-US" dirty="0">
                <a:solidFill>
                  <a:srgbClr val="C00000"/>
                </a:solidFill>
              </a:rPr>
              <a:t> 실행 블록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실행할 코드 작성</a:t>
            </a:r>
            <a:endParaRPr lang="en-US" altLang="ko-KR" dirty="0"/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730F72C8-68E7-449E-AA1B-0A52657DE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657600"/>
            <a:ext cx="4657823" cy="2759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431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42999"/>
            <a:ext cx="8686800" cy="5503863"/>
          </a:xfrm>
        </p:spPr>
        <p:txBody>
          <a:bodyPr/>
          <a:lstStyle/>
          <a:p>
            <a:r>
              <a:rPr lang="ko-KR" altLang="en-US" dirty="0"/>
              <a:t>객체와 객체 간의 상호작용</a:t>
            </a:r>
            <a:endParaRPr lang="en-US" altLang="ko-KR" dirty="0"/>
          </a:p>
          <a:p>
            <a:pPr lvl="1"/>
            <a:r>
              <a:rPr lang="ko-KR" altLang="en-US" dirty="0" err="1"/>
              <a:t>메소드를</a:t>
            </a:r>
            <a:r>
              <a:rPr lang="ko-KR" altLang="en-US" dirty="0"/>
              <a:t> 통해 객체들이 상호작용</a:t>
            </a:r>
            <a:endParaRPr lang="en-US" altLang="ko-KR" dirty="0"/>
          </a:p>
          <a:p>
            <a:pPr lvl="1"/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ko-KR" altLang="en-US" dirty="0">
                <a:solidFill>
                  <a:srgbClr val="C00000"/>
                </a:solidFill>
              </a:rPr>
              <a:t> 호출 </a:t>
            </a:r>
            <a:r>
              <a:rPr lang="en-US" altLang="ko-KR" dirty="0"/>
              <a:t>: </a:t>
            </a:r>
            <a:r>
              <a:rPr lang="ko-KR" altLang="en-US" dirty="0"/>
              <a:t>객체가 다른 객체의 기능을 이용하는 것</a:t>
            </a:r>
            <a:endParaRPr lang="en-US" altLang="ko-KR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객체의 상호작용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537" y="1770674"/>
            <a:ext cx="3537104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C7922DE-D82D-4625-A2EB-49FBD8D9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670" y="3268676"/>
            <a:ext cx="3418838" cy="626254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5DDCAF0-5F9E-4824-932C-5A0FD9E7F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4118541"/>
            <a:ext cx="5143500" cy="187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CDDD76-94B1-4167-B579-F4BB922D4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799202"/>
            <a:ext cx="2857238" cy="10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04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리턴 타입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/>
              <a:t>메소드를</a:t>
            </a:r>
            <a:r>
              <a:rPr lang="ko-KR" altLang="en-US" dirty="0"/>
              <a:t> 실행한 후의 결과값의 타입</a:t>
            </a:r>
            <a:endParaRPr lang="en-US" altLang="ko-KR" dirty="0"/>
          </a:p>
          <a:p>
            <a:pPr lvl="1"/>
            <a:r>
              <a:rPr lang="ko-KR" altLang="en-US" dirty="0" err="1"/>
              <a:t>리턴값</a:t>
            </a:r>
            <a:r>
              <a:rPr lang="ko-KR" altLang="en-US" dirty="0"/>
              <a:t> 없을 수도 있음</a:t>
            </a:r>
            <a:endParaRPr lang="en-US" altLang="ko-KR" dirty="0"/>
          </a:p>
          <a:p>
            <a:pPr lvl="1"/>
            <a:r>
              <a:rPr lang="ko-KR" altLang="en-US" dirty="0" err="1"/>
              <a:t>리턴값</a:t>
            </a:r>
            <a:r>
              <a:rPr lang="ko-KR" altLang="en-US" dirty="0"/>
              <a:t> 있는 경우 리턴 타입이 </a:t>
            </a:r>
            <a:r>
              <a:rPr lang="ko-KR" altLang="en-US" dirty="0" err="1"/>
              <a:t>선언부에</a:t>
            </a:r>
            <a:r>
              <a:rPr lang="ko-KR" altLang="en-US" dirty="0"/>
              <a:t> 명시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리턴값</a:t>
            </a:r>
            <a:r>
              <a:rPr lang="ko-KR" altLang="en-US" dirty="0"/>
              <a:t> 존재 여부에 따라 </a:t>
            </a:r>
            <a:r>
              <a:rPr lang="ko-KR" altLang="en-US" dirty="0" err="1"/>
              <a:t>메소드</a:t>
            </a:r>
            <a:r>
              <a:rPr lang="ko-KR" altLang="en-US" dirty="0"/>
              <a:t> 호출 방법 다름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선언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265650"/>
            <a:ext cx="4223617" cy="154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15833"/>
            <a:ext cx="5685638" cy="8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09A3227-8EBC-42DE-8FC8-37F6CE110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68" y="4451736"/>
            <a:ext cx="6375633" cy="96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6B36F65-37E6-46EE-B464-E317E4F5E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66" y="5435245"/>
            <a:ext cx="6375633" cy="74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7708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ko-KR" altLang="en-US" dirty="0">
                <a:solidFill>
                  <a:srgbClr val="C00000"/>
                </a:solidFill>
              </a:rPr>
              <a:t> 이름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숫자로 시작하면 안 되고</a:t>
            </a:r>
            <a:r>
              <a:rPr lang="en-US" altLang="ko-KR" dirty="0"/>
              <a:t>, $</a:t>
            </a:r>
            <a:r>
              <a:rPr lang="ko-KR" altLang="en-US" dirty="0"/>
              <a:t>와 </a:t>
            </a:r>
            <a:r>
              <a:rPr lang="en-US" altLang="ko-KR" dirty="0"/>
              <a:t>_ </a:t>
            </a:r>
            <a:r>
              <a:rPr lang="ko-KR" altLang="en-US" dirty="0" err="1"/>
              <a:t>제와한</a:t>
            </a:r>
            <a:r>
              <a:rPr lang="ko-KR" altLang="en-US" dirty="0"/>
              <a:t> 특수문자 사용 불가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이름은 관례적으로 소문자로 작성</a:t>
            </a:r>
            <a:endParaRPr lang="en-US" altLang="ko-KR" dirty="0"/>
          </a:p>
          <a:p>
            <a:pPr lvl="1"/>
            <a:r>
              <a:rPr lang="ko-KR" altLang="en-US" dirty="0"/>
              <a:t>서로 다른 단어가 혼합된 이름일 경우 뒤이어 오는 단어의 첫 글자를 대문자로 작성</a:t>
            </a:r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선언</a:t>
            </a: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1"/>
            <a:ext cx="5181600" cy="146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443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매개 변수 선언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실행에 필요한 데이터를  외부에서 받아 저장할 목적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500" dirty="0"/>
          </a:p>
          <a:p>
            <a:pPr lvl="1"/>
            <a:endParaRPr lang="en-US" altLang="ko-KR" dirty="0"/>
          </a:p>
          <a:p>
            <a:pPr lvl="1"/>
            <a:endParaRPr lang="en-US" altLang="ko-KR" sz="1500" dirty="0"/>
          </a:p>
          <a:p>
            <a:pPr marL="267891" lvl="1" indent="0">
              <a:buNone/>
            </a:pPr>
            <a:endParaRPr lang="en-US" altLang="ko-KR" sz="1500" dirty="0"/>
          </a:p>
          <a:p>
            <a:pPr lvl="1"/>
            <a:r>
              <a:rPr lang="ko-KR" altLang="en-US" sz="1500" dirty="0"/>
              <a:t>잘못된 </a:t>
            </a:r>
            <a:r>
              <a:rPr lang="ko-KR" altLang="en-US" sz="1500" dirty="0" err="1"/>
              <a:t>매개값</a:t>
            </a:r>
            <a:r>
              <a:rPr lang="ko-KR" altLang="en-US" sz="1500" dirty="0"/>
              <a:t> </a:t>
            </a:r>
            <a:r>
              <a:rPr lang="ko-KR" altLang="en-US" dirty="0"/>
              <a:t>사용하여 컴파일 에러 발생하는 경우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선언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90946"/>
            <a:ext cx="5486400" cy="682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52" y="2684463"/>
            <a:ext cx="5486400" cy="6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5116510"/>
            <a:ext cx="5372100" cy="6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51" y="3359153"/>
            <a:ext cx="5956899" cy="128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667000" y="2133600"/>
            <a:ext cx="304800" cy="3048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429000" y="2165439"/>
            <a:ext cx="304800" cy="3048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680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선언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3352800" cy="4343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447800"/>
            <a:ext cx="39433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007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매개 변수의 개수를 모를 경우</a:t>
            </a:r>
            <a:endParaRPr lang="en-US" altLang="ko-KR" dirty="0"/>
          </a:p>
          <a:p>
            <a:pPr lvl="1"/>
            <a:r>
              <a:rPr lang="ko-KR" altLang="en-US" dirty="0"/>
              <a:t>매개 변수를 배열 타입으로 선언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배열 생성하지 않고 값의 목록만 넘겨주는 방식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선언</a:t>
            </a: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70458"/>
            <a:ext cx="62865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44" y="2602099"/>
            <a:ext cx="6286500" cy="136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44" y="4552155"/>
            <a:ext cx="62865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5251508"/>
            <a:ext cx="6257925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F25C625-213C-4B45-9EC5-F8240810B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433" y="5288846"/>
            <a:ext cx="3684078" cy="91440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81200" y="2133600"/>
            <a:ext cx="457200" cy="3048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403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선언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3390900" cy="3429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285702"/>
            <a:ext cx="4476750" cy="381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99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리턴값이</a:t>
            </a:r>
            <a:r>
              <a:rPr lang="ko-KR" altLang="en-US" dirty="0"/>
              <a:t> 있는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선언에 리턴 타입 있는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ko-KR" altLang="en-US" dirty="0" err="1"/>
              <a:t>리턴문</a:t>
            </a:r>
            <a:r>
              <a:rPr lang="ko-KR" altLang="en-US" dirty="0"/>
              <a:t> 사용하여 </a:t>
            </a:r>
            <a:r>
              <a:rPr lang="ko-KR" altLang="en-US" dirty="0" err="1"/>
              <a:t>리턴값</a:t>
            </a:r>
            <a:r>
              <a:rPr lang="ko-KR" altLang="en-US" dirty="0"/>
              <a:t> 지정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return</a:t>
            </a:r>
            <a:r>
              <a:rPr lang="ko-KR" altLang="en-US" dirty="0"/>
              <a:t>문의 </a:t>
            </a:r>
            <a:r>
              <a:rPr lang="ko-KR" altLang="en-US" dirty="0" err="1"/>
              <a:t>리턴값은</a:t>
            </a:r>
            <a:r>
              <a:rPr lang="ko-KR" altLang="en-US" dirty="0"/>
              <a:t> </a:t>
            </a:r>
            <a:r>
              <a:rPr lang="ko-KR" altLang="en-US" dirty="0" err="1"/>
              <a:t>리턴타입이거나</a:t>
            </a:r>
            <a:r>
              <a:rPr lang="ko-KR" altLang="en-US" dirty="0"/>
              <a:t> 리턴타입으로 변환될 수 있어야 함</a:t>
            </a:r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리턴</a:t>
            </a:r>
            <a:r>
              <a:rPr lang="en-US" altLang="ko-KR" dirty="0"/>
              <a:t>(return)</a:t>
            </a:r>
            <a:r>
              <a:rPr lang="ko-KR" altLang="en-US" dirty="0"/>
              <a:t>문</a:t>
            </a: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48" y="2057400"/>
            <a:ext cx="7086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352800"/>
            <a:ext cx="7086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142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리턴값이</a:t>
            </a:r>
            <a:r>
              <a:rPr lang="ko-KR" altLang="en-US" dirty="0"/>
              <a:t> 없는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void</a:t>
            </a:r>
          </a:p>
          <a:p>
            <a:pPr lvl="1"/>
            <a:r>
              <a:rPr lang="en-US" altLang="ko-KR" dirty="0"/>
              <a:t>void </a:t>
            </a:r>
            <a:r>
              <a:rPr lang="ko-KR" altLang="en-US" dirty="0"/>
              <a:t>선언된 </a:t>
            </a:r>
            <a:r>
              <a:rPr lang="ko-KR" altLang="en-US" dirty="0" err="1"/>
              <a:t>메소드에서</a:t>
            </a:r>
            <a:r>
              <a:rPr lang="ko-KR" altLang="en-US" dirty="0"/>
              <a:t> </a:t>
            </a:r>
            <a:r>
              <a:rPr lang="en-US" altLang="ko-KR" dirty="0"/>
              <a:t>return</a:t>
            </a:r>
            <a:r>
              <a:rPr lang="ko-KR" altLang="en-US" dirty="0"/>
              <a:t>문 사용하여 </a:t>
            </a:r>
            <a:r>
              <a:rPr lang="ko-KR" altLang="en-US" dirty="0" err="1"/>
              <a:t>메소드</a:t>
            </a:r>
            <a:r>
              <a:rPr lang="ko-KR" altLang="en-US" dirty="0"/>
              <a:t> 실행 강제</a:t>
            </a:r>
            <a:endParaRPr lang="en-US" altLang="ko-KR" dirty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리턴</a:t>
            </a:r>
            <a:r>
              <a:rPr lang="en-US" altLang="ko-KR" dirty="0"/>
              <a:t>(return)</a:t>
            </a:r>
            <a:r>
              <a:rPr lang="ko-KR" altLang="en-US" dirty="0"/>
              <a:t>문</a:t>
            </a: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25" y="1951831"/>
            <a:ext cx="2844404" cy="57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25" y="2570294"/>
            <a:ext cx="6415088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232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리턴</a:t>
            </a:r>
            <a:r>
              <a:rPr lang="en-US" altLang="ko-KR" dirty="0"/>
              <a:t>(return)</a:t>
            </a:r>
            <a:r>
              <a:rPr lang="ko-KR" altLang="en-US" dirty="0"/>
              <a:t>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5882"/>
          <a:stretch/>
        </p:blipFill>
        <p:spPr>
          <a:xfrm>
            <a:off x="457200" y="1219200"/>
            <a:ext cx="4724400" cy="5257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219200"/>
            <a:ext cx="4495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43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r>
              <a:rPr lang="ko-KR" altLang="en-US" dirty="0"/>
              <a:t>클래스 내외부의 호출에 의해 </a:t>
            </a:r>
            <a:r>
              <a:rPr lang="ko-KR" altLang="en-US" dirty="0" err="1"/>
              <a:t>메소드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2"/>
            <a:r>
              <a:rPr lang="ko-KR" altLang="en-US" dirty="0"/>
              <a:t>내부의 경우 단순히 </a:t>
            </a:r>
            <a:r>
              <a:rPr lang="ko-KR" altLang="en-US" dirty="0" err="1"/>
              <a:t>메소드</a:t>
            </a:r>
            <a:r>
              <a:rPr lang="ko-KR" altLang="en-US" dirty="0"/>
              <a:t> 이름으로 호출</a:t>
            </a:r>
            <a:endParaRPr lang="en-US" altLang="ko-KR" dirty="0"/>
          </a:p>
          <a:p>
            <a:pPr lvl="2"/>
            <a:r>
              <a:rPr lang="ko-KR" altLang="en-US" dirty="0"/>
              <a:t>외부의 경우 클래스로부터 객체 생성한 뒤 참조 변수 사용하여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2355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590800"/>
            <a:ext cx="6286500" cy="387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325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객체 </a:t>
            </a:r>
            <a:r>
              <a:rPr lang="ko-KR" altLang="en-US"/>
              <a:t>간의 관계</a:t>
            </a:r>
            <a:endParaRPr lang="en-US" altLang="ko-KR"/>
          </a:p>
          <a:p>
            <a:pPr lvl="1"/>
            <a:r>
              <a:rPr lang="ko-KR" altLang="en-US">
                <a:solidFill>
                  <a:srgbClr val="C00000"/>
                </a:solidFill>
              </a:rPr>
              <a:t>집합 관계</a:t>
            </a:r>
            <a:endParaRPr lang="en-US" altLang="ko-KR">
              <a:solidFill>
                <a:srgbClr val="C00000"/>
              </a:solidFill>
            </a:endParaRPr>
          </a:p>
          <a:p>
            <a:pPr lvl="2"/>
            <a:r>
              <a:rPr lang="ko-KR" altLang="en-US"/>
              <a:t>부품과 완성품의 관계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>
                <a:solidFill>
                  <a:srgbClr val="C00000"/>
                </a:solidFill>
              </a:rPr>
              <a:t>사용 관계</a:t>
            </a:r>
            <a:endParaRPr lang="en-US" altLang="ko-KR">
              <a:solidFill>
                <a:srgbClr val="C00000"/>
              </a:solidFill>
            </a:endParaRPr>
          </a:p>
          <a:p>
            <a:pPr lvl="2"/>
            <a:r>
              <a:rPr lang="ko-KR" altLang="en-US"/>
              <a:t>객체 간의 상호작용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>
                <a:solidFill>
                  <a:srgbClr val="C00000"/>
                </a:solidFill>
              </a:rPr>
              <a:t>상속 관계</a:t>
            </a:r>
            <a:endParaRPr lang="en-US" altLang="ko-KR">
              <a:solidFill>
                <a:srgbClr val="C00000"/>
              </a:solidFill>
            </a:endParaRPr>
          </a:p>
          <a:p>
            <a:pPr lvl="2"/>
            <a:r>
              <a:rPr lang="ko-KR" altLang="en-US"/>
              <a:t>상위</a:t>
            </a:r>
            <a:r>
              <a:rPr lang="en-US" altLang="ko-KR"/>
              <a:t>(</a:t>
            </a:r>
            <a:r>
              <a:rPr lang="ko-KR" altLang="en-US"/>
              <a:t>부모</a:t>
            </a:r>
            <a:r>
              <a:rPr lang="en-US" altLang="ko-KR"/>
              <a:t>)</a:t>
            </a:r>
            <a:r>
              <a:rPr lang="ko-KR" altLang="en-US"/>
              <a:t> 객체를 기반으로 </a:t>
            </a:r>
            <a:endParaRPr lang="en-US" altLang="ko-KR"/>
          </a:p>
          <a:p>
            <a:pPr lvl="2"/>
            <a:r>
              <a:rPr lang="ko-KR" altLang="en-US"/>
              <a:t>하위</a:t>
            </a:r>
            <a:r>
              <a:rPr lang="en-US" altLang="ko-KR"/>
              <a:t>(</a:t>
            </a:r>
            <a:r>
              <a:rPr lang="ko-KR" altLang="en-US"/>
              <a:t>자식</a:t>
            </a:r>
            <a:r>
              <a:rPr lang="en-US" altLang="ko-KR"/>
              <a:t>)</a:t>
            </a:r>
            <a:r>
              <a:rPr lang="ko-KR" altLang="en-US"/>
              <a:t> 객체를 생성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>
                <a:solidFill>
                  <a:srgbClr val="C00000"/>
                </a:solidFill>
              </a:rPr>
              <a:t>객체 지향 프로그래밍</a:t>
            </a:r>
            <a:endParaRPr lang="en-US" altLang="ko-KR">
              <a:solidFill>
                <a:srgbClr val="C00000"/>
              </a:solidFill>
            </a:endParaRPr>
          </a:p>
          <a:p>
            <a:pPr lvl="2"/>
            <a:r>
              <a:rPr lang="ko-KR" altLang="en-US"/>
              <a:t>집합</a:t>
            </a:r>
            <a:r>
              <a:rPr lang="en-US" altLang="ko-KR"/>
              <a:t>/</a:t>
            </a:r>
            <a:r>
              <a:rPr lang="ko-KR" altLang="en-US"/>
              <a:t>사용 관계에 있는 객체를 하나씩 설계한 후 조립하여 프로그램 개발</a:t>
            </a:r>
            <a:endParaRPr lang="en-US" altLang="ko-KR"/>
          </a:p>
          <a:p>
            <a:pPr lvl="1"/>
            <a:endParaRPr lang="ko-KR" altLang="en-US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간의 관계</a:t>
            </a: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84851"/>
            <a:ext cx="550359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627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객체 내부에서 호출</a:t>
            </a:r>
            <a:endParaRPr lang="en-US" altLang="ko-KR" dirty="0"/>
          </a:p>
          <a:p>
            <a:pPr lvl="1"/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ko-KR" altLang="en-US" err="1"/>
              <a:t>리턴값</a:t>
            </a:r>
            <a:r>
              <a:rPr lang="ko-KR" altLang="en-US"/>
              <a:t> 없거나</a:t>
            </a:r>
            <a:r>
              <a:rPr lang="en-US" altLang="ko-KR"/>
              <a:t>(void)</a:t>
            </a:r>
            <a:r>
              <a:rPr lang="ko-KR" altLang="en-US"/>
              <a:t> </a:t>
            </a:r>
            <a:r>
              <a:rPr lang="ko-KR" altLang="en-US" dirty="0"/>
              <a:t>있어도 받고 싶지 않은 경우</a:t>
            </a:r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93689"/>
            <a:ext cx="6796087" cy="69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43201"/>
            <a:ext cx="6812296" cy="350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00113" y="5181600"/>
            <a:ext cx="471487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26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리턴값</a:t>
            </a:r>
            <a:r>
              <a:rPr lang="ko-KR" altLang="en-US" dirty="0"/>
              <a:t> 있는 </a:t>
            </a:r>
            <a:r>
              <a:rPr lang="ko-KR" altLang="en-US" dirty="0" err="1"/>
              <a:t>메소드</a:t>
            </a:r>
            <a:r>
              <a:rPr lang="ko-KR" altLang="en-US" dirty="0"/>
              <a:t> 호출하고 </a:t>
            </a:r>
            <a:r>
              <a:rPr lang="ko-KR" altLang="en-US" dirty="0" err="1"/>
              <a:t>리턴값</a:t>
            </a:r>
            <a:r>
              <a:rPr lang="ko-KR" altLang="en-US" dirty="0"/>
              <a:t> 받고 싶은 경우</a:t>
            </a:r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684339"/>
            <a:ext cx="66675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971802"/>
            <a:ext cx="6667500" cy="3298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70059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95400"/>
            <a:ext cx="2895600" cy="381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336964"/>
            <a:ext cx="3390900" cy="19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383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객체 외부에서 호출</a:t>
            </a:r>
            <a:endParaRPr lang="en-US" altLang="ko-KR" dirty="0"/>
          </a:p>
          <a:p>
            <a:pPr lvl="1"/>
            <a:r>
              <a:rPr lang="ko-KR" altLang="en-US" dirty="0"/>
              <a:t>우선 클래스로부터 객체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참조 변수와 도트 연산자 사용하여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1" y="1851279"/>
            <a:ext cx="6826391" cy="68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07" y="2895600"/>
            <a:ext cx="6913788" cy="944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2" y="3886201"/>
            <a:ext cx="6919042" cy="160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3396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3657600" cy="4495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012" y="1219200"/>
            <a:ext cx="42576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617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ko-KR" altLang="en-US" dirty="0">
                <a:solidFill>
                  <a:srgbClr val="C00000"/>
                </a:solidFill>
              </a:rPr>
              <a:t> 오버로딩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(overloading)</a:t>
            </a:r>
          </a:p>
          <a:p>
            <a:pPr lvl="1">
              <a:defRPr/>
            </a:pPr>
            <a:r>
              <a:rPr lang="ko-KR" altLang="en-US" dirty="0"/>
              <a:t>같은 이름의 </a:t>
            </a:r>
            <a:r>
              <a:rPr lang="ko-KR" altLang="en-US" dirty="0" err="1"/>
              <a:t>메소드를</a:t>
            </a:r>
            <a:r>
              <a:rPr lang="ko-KR" altLang="en-US" dirty="0"/>
              <a:t> 여러 개 선언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매개값을</a:t>
            </a:r>
            <a:r>
              <a:rPr lang="ko-KR" altLang="en-US" dirty="0"/>
              <a:t> 다양하게 받아 처리할 수 있도록 하기 위함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매개 변수의 타입</a:t>
            </a:r>
            <a:r>
              <a:rPr lang="en-US" altLang="ko-KR" dirty="0"/>
              <a:t>, </a:t>
            </a:r>
            <a:r>
              <a:rPr lang="ko-KR" altLang="en-US" dirty="0"/>
              <a:t>개수</a:t>
            </a:r>
            <a:r>
              <a:rPr lang="en-US" altLang="ko-KR" dirty="0"/>
              <a:t>, </a:t>
            </a:r>
            <a:r>
              <a:rPr lang="ko-KR" altLang="en-US" dirty="0"/>
              <a:t>순서 중 하나가 달라야</a:t>
            </a:r>
            <a:endParaRPr lang="en-US" altLang="ko-KR" dirty="0"/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오버로딩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43200"/>
            <a:ext cx="6899672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EC62BB-53E6-4001-B1DD-7B232BCCC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982" y="2642443"/>
            <a:ext cx="2257048" cy="14314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0DBBAF-3B16-43F9-AF49-EF1F2EE7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283" y="4078053"/>
            <a:ext cx="3019048" cy="143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865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오버로딩된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호출하는 경우 </a:t>
            </a:r>
            <a:r>
              <a:rPr lang="en-US" altLang="ko-KR" dirty="0"/>
              <a:t>JVM</a:t>
            </a:r>
            <a:r>
              <a:rPr lang="ko-KR" altLang="en-US" dirty="0"/>
              <a:t>은 </a:t>
            </a:r>
            <a:r>
              <a:rPr lang="ko-KR" altLang="en-US" dirty="0" err="1"/>
              <a:t>매개값</a:t>
            </a:r>
            <a:r>
              <a:rPr lang="ko-KR" altLang="en-US" dirty="0"/>
              <a:t> 타입 보고 </a:t>
            </a:r>
            <a:r>
              <a:rPr lang="ko-KR" altLang="en-US" dirty="0" err="1"/>
              <a:t>메소드를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plus(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y)</a:t>
            </a:r>
            <a:r>
              <a:rPr lang="ko-KR" altLang="en-US" dirty="0"/>
              <a:t>가 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plus(double x, double y)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70297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plus(double x, double y)</a:t>
            </a:r>
            <a:r>
              <a:rPr lang="ko-KR" altLang="en-US" dirty="0">
                <a:solidFill>
                  <a:srgbClr val="FF0000"/>
                </a:solidFill>
              </a:rPr>
              <a:t>가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실행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endParaRPr lang="ko-KR" altLang="en-US" dirty="0"/>
          </a:p>
        </p:txBody>
      </p:sp>
      <p:sp>
        <p:nvSpPr>
          <p:cNvPr id="348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오버로딩</a:t>
            </a: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40" y="1682248"/>
            <a:ext cx="6197525" cy="575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" y="2946613"/>
            <a:ext cx="6197525" cy="70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04" y="4381507"/>
            <a:ext cx="7340646" cy="1346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A4A43F-382B-4D23-A4ED-2742888A7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368" y="1720605"/>
            <a:ext cx="2187123" cy="13870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A0E2FB-95C2-48C9-8A5A-525E465C4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368" y="3107675"/>
            <a:ext cx="3019048" cy="143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86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r>
              <a:rPr lang="ko-KR" altLang="en-US" dirty="0"/>
              <a:t>매개 변수의 타입</a:t>
            </a:r>
            <a:r>
              <a:rPr lang="en-US" altLang="ko-KR" dirty="0"/>
              <a:t>, </a:t>
            </a:r>
            <a:r>
              <a:rPr lang="ko-KR" altLang="en-US" dirty="0"/>
              <a:t>개수</a:t>
            </a:r>
            <a:r>
              <a:rPr lang="en-US" altLang="ko-KR" dirty="0"/>
              <a:t>, </a:t>
            </a:r>
            <a:r>
              <a:rPr lang="ko-KR" altLang="en-US" dirty="0"/>
              <a:t>순서 같은 경우 매개변수 이름 달라도 </a:t>
            </a:r>
            <a:r>
              <a:rPr lang="ko-KR" altLang="en-US" dirty="0" err="1"/>
              <a:t>메소드</a:t>
            </a:r>
            <a:r>
              <a:rPr lang="ko-KR" altLang="en-US" dirty="0"/>
              <a:t> 오버로딩 아님에 주의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>
                <a:solidFill>
                  <a:srgbClr val="C00000"/>
                </a:solidFill>
              </a:rPr>
              <a:t>System.out.println</a:t>
            </a:r>
            <a:r>
              <a:rPr lang="en-US" altLang="ko-KR" dirty="0">
                <a:solidFill>
                  <a:srgbClr val="C00000"/>
                </a:solidFill>
              </a:rPr>
              <a:t>() </a:t>
            </a: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오버로딩</a:t>
            </a: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541203"/>
            <a:ext cx="6591300" cy="97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7" y="2952750"/>
            <a:ext cx="6858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7" y="4648200"/>
            <a:ext cx="68437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자유형 1"/>
          <p:cNvSpPr/>
          <p:nvPr/>
        </p:nvSpPr>
        <p:spPr>
          <a:xfrm>
            <a:off x="2209800" y="1712175"/>
            <a:ext cx="492601" cy="573826"/>
          </a:xfrm>
          <a:custGeom>
            <a:avLst/>
            <a:gdLst>
              <a:gd name="connsiteX0" fmla="*/ 382386 w 424714"/>
              <a:gd name="connsiteY0" fmla="*/ 607077 h 607077"/>
              <a:gd name="connsiteX1" fmla="*/ 382386 w 424714"/>
              <a:gd name="connsiteY1" fmla="*/ 607077 h 607077"/>
              <a:gd name="connsiteX2" fmla="*/ 216131 w 424714"/>
              <a:gd name="connsiteY2" fmla="*/ 590451 h 607077"/>
              <a:gd name="connsiteX3" fmla="*/ 199506 w 424714"/>
              <a:gd name="connsiteY3" fmla="*/ 565513 h 607077"/>
              <a:gd name="connsiteX4" fmla="*/ 191193 w 424714"/>
              <a:gd name="connsiteY4" fmla="*/ 390946 h 607077"/>
              <a:gd name="connsiteX5" fmla="*/ 166255 w 424714"/>
              <a:gd name="connsiteY5" fmla="*/ 374321 h 607077"/>
              <a:gd name="connsiteX6" fmla="*/ 141317 w 424714"/>
              <a:gd name="connsiteY6" fmla="*/ 349382 h 607077"/>
              <a:gd name="connsiteX7" fmla="*/ 99753 w 424714"/>
              <a:gd name="connsiteY7" fmla="*/ 299506 h 607077"/>
              <a:gd name="connsiteX8" fmla="*/ 74815 w 424714"/>
              <a:gd name="connsiteY8" fmla="*/ 291193 h 607077"/>
              <a:gd name="connsiteX9" fmla="*/ 41564 w 424714"/>
              <a:gd name="connsiteY9" fmla="*/ 241317 h 607077"/>
              <a:gd name="connsiteX10" fmla="*/ 24938 w 424714"/>
              <a:gd name="connsiteY10" fmla="*/ 224691 h 607077"/>
              <a:gd name="connsiteX11" fmla="*/ 0 w 424714"/>
              <a:gd name="connsiteY11" fmla="*/ 166502 h 607077"/>
              <a:gd name="connsiteX12" fmla="*/ 8313 w 424714"/>
              <a:gd name="connsiteY12" fmla="*/ 25186 h 607077"/>
              <a:gd name="connsiteX13" fmla="*/ 24938 w 424714"/>
              <a:gd name="connsiteY13" fmla="*/ 248 h 607077"/>
              <a:gd name="connsiteX14" fmla="*/ 83128 w 424714"/>
              <a:gd name="connsiteY14" fmla="*/ 16873 h 607077"/>
              <a:gd name="connsiteX15" fmla="*/ 108066 w 424714"/>
              <a:gd name="connsiteY15" fmla="*/ 33499 h 607077"/>
              <a:gd name="connsiteX16" fmla="*/ 141317 w 424714"/>
              <a:gd name="connsiteY16" fmla="*/ 58437 h 607077"/>
              <a:gd name="connsiteX17" fmla="*/ 174568 w 424714"/>
              <a:gd name="connsiteY17" fmla="*/ 75062 h 607077"/>
              <a:gd name="connsiteX18" fmla="*/ 199506 w 424714"/>
              <a:gd name="connsiteY18" fmla="*/ 91688 h 607077"/>
              <a:gd name="connsiteX19" fmla="*/ 241069 w 424714"/>
              <a:gd name="connsiteY19" fmla="*/ 116626 h 607077"/>
              <a:gd name="connsiteX20" fmla="*/ 266008 w 424714"/>
              <a:gd name="connsiteY20" fmla="*/ 166502 h 607077"/>
              <a:gd name="connsiteX21" fmla="*/ 274320 w 424714"/>
              <a:gd name="connsiteY21" fmla="*/ 191441 h 607077"/>
              <a:gd name="connsiteX22" fmla="*/ 290946 w 424714"/>
              <a:gd name="connsiteY22" fmla="*/ 224691 h 607077"/>
              <a:gd name="connsiteX23" fmla="*/ 324197 w 424714"/>
              <a:gd name="connsiteY23" fmla="*/ 291193 h 607077"/>
              <a:gd name="connsiteX24" fmla="*/ 332509 w 424714"/>
              <a:gd name="connsiteY24" fmla="*/ 316131 h 607077"/>
              <a:gd name="connsiteX25" fmla="*/ 357448 w 424714"/>
              <a:gd name="connsiteY25" fmla="*/ 382633 h 607077"/>
              <a:gd name="connsiteX26" fmla="*/ 415637 w 424714"/>
              <a:gd name="connsiteY26" fmla="*/ 399259 h 607077"/>
              <a:gd name="connsiteX27" fmla="*/ 423949 w 424714"/>
              <a:gd name="connsiteY27" fmla="*/ 523950 h 607077"/>
              <a:gd name="connsiteX28" fmla="*/ 415637 w 424714"/>
              <a:gd name="connsiteY28" fmla="*/ 590451 h 607077"/>
              <a:gd name="connsiteX29" fmla="*/ 382386 w 424714"/>
              <a:gd name="connsiteY29" fmla="*/ 607077 h 60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24714" h="607077">
                <a:moveTo>
                  <a:pt x="382386" y="607077"/>
                </a:moveTo>
                <a:lnTo>
                  <a:pt x="382386" y="607077"/>
                </a:lnTo>
                <a:cubicBezTo>
                  <a:pt x="326968" y="601535"/>
                  <a:pt x="270441" y="602794"/>
                  <a:pt x="216131" y="590451"/>
                </a:cubicBezTo>
                <a:cubicBezTo>
                  <a:pt x="206389" y="588237"/>
                  <a:pt x="200745" y="575426"/>
                  <a:pt x="199506" y="565513"/>
                </a:cubicBezTo>
                <a:cubicBezTo>
                  <a:pt x="192280" y="507708"/>
                  <a:pt x="201175" y="448339"/>
                  <a:pt x="191193" y="390946"/>
                </a:cubicBezTo>
                <a:cubicBezTo>
                  <a:pt x="189481" y="381103"/>
                  <a:pt x="173930" y="380717"/>
                  <a:pt x="166255" y="374321"/>
                </a:cubicBezTo>
                <a:cubicBezTo>
                  <a:pt x="157224" y="366795"/>
                  <a:pt x="148843" y="358413"/>
                  <a:pt x="141317" y="349382"/>
                </a:cubicBezTo>
                <a:cubicBezTo>
                  <a:pt x="122150" y="326382"/>
                  <a:pt x="127072" y="317719"/>
                  <a:pt x="99753" y="299506"/>
                </a:cubicBezTo>
                <a:cubicBezTo>
                  <a:pt x="92462" y="294645"/>
                  <a:pt x="83128" y="293964"/>
                  <a:pt x="74815" y="291193"/>
                </a:cubicBezTo>
                <a:cubicBezTo>
                  <a:pt x="36696" y="253076"/>
                  <a:pt x="81823" y="301705"/>
                  <a:pt x="41564" y="241317"/>
                </a:cubicBezTo>
                <a:cubicBezTo>
                  <a:pt x="37217" y="234796"/>
                  <a:pt x="29286" y="231212"/>
                  <a:pt x="24938" y="224691"/>
                </a:cubicBezTo>
                <a:cubicBezTo>
                  <a:pt x="11242" y="204148"/>
                  <a:pt x="7389" y="188669"/>
                  <a:pt x="0" y="166502"/>
                </a:cubicBezTo>
                <a:cubicBezTo>
                  <a:pt x="2771" y="119397"/>
                  <a:pt x="1313" y="71851"/>
                  <a:pt x="8313" y="25186"/>
                </a:cubicBezTo>
                <a:cubicBezTo>
                  <a:pt x="9795" y="15306"/>
                  <a:pt x="15009" y="1351"/>
                  <a:pt x="24938" y="248"/>
                </a:cubicBezTo>
                <a:cubicBezTo>
                  <a:pt x="44987" y="-1980"/>
                  <a:pt x="63731" y="11331"/>
                  <a:pt x="83128" y="16873"/>
                </a:cubicBezTo>
                <a:cubicBezTo>
                  <a:pt x="91441" y="22415"/>
                  <a:pt x="99936" y="27692"/>
                  <a:pt x="108066" y="33499"/>
                </a:cubicBezTo>
                <a:cubicBezTo>
                  <a:pt x="119340" y="41552"/>
                  <a:pt x="129568" y="51094"/>
                  <a:pt x="141317" y="58437"/>
                </a:cubicBezTo>
                <a:cubicBezTo>
                  <a:pt x="151825" y="65005"/>
                  <a:pt x="163809" y="68914"/>
                  <a:pt x="174568" y="75062"/>
                </a:cubicBezTo>
                <a:cubicBezTo>
                  <a:pt x="183242" y="80019"/>
                  <a:pt x="191034" y="86393"/>
                  <a:pt x="199506" y="91688"/>
                </a:cubicBezTo>
                <a:cubicBezTo>
                  <a:pt x="213207" y="100251"/>
                  <a:pt x="227215" y="108313"/>
                  <a:pt x="241069" y="116626"/>
                </a:cubicBezTo>
                <a:cubicBezTo>
                  <a:pt x="261967" y="179318"/>
                  <a:pt x="233774" y="102033"/>
                  <a:pt x="266008" y="166502"/>
                </a:cubicBezTo>
                <a:cubicBezTo>
                  <a:pt x="269927" y="174340"/>
                  <a:pt x="270868" y="183387"/>
                  <a:pt x="274320" y="191441"/>
                </a:cubicBezTo>
                <a:cubicBezTo>
                  <a:pt x="279201" y="202831"/>
                  <a:pt x="285913" y="213367"/>
                  <a:pt x="290946" y="224691"/>
                </a:cubicBezTo>
                <a:cubicBezTo>
                  <a:pt x="318063" y="285703"/>
                  <a:pt x="294753" y="247029"/>
                  <a:pt x="324197" y="291193"/>
                </a:cubicBezTo>
                <a:cubicBezTo>
                  <a:pt x="326968" y="299506"/>
                  <a:pt x="330608" y="307577"/>
                  <a:pt x="332509" y="316131"/>
                </a:cubicBezTo>
                <a:cubicBezTo>
                  <a:pt x="337253" y="337479"/>
                  <a:pt x="331162" y="370950"/>
                  <a:pt x="357448" y="382633"/>
                </a:cubicBezTo>
                <a:cubicBezTo>
                  <a:pt x="375882" y="390826"/>
                  <a:pt x="396241" y="393717"/>
                  <a:pt x="415637" y="399259"/>
                </a:cubicBezTo>
                <a:cubicBezTo>
                  <a:pt x="418408" y="440823"/>
                  <a:pt x="423949" y="482294"/>
                  <a:pt x="423949" y="523950"/>
                </a:cubicBezTo>
                <a:cubicBezTo>
                  <a:pt x="423949" y="546289"/>
                  <a:pt x="428448" y="572150"/>
                  <a:pt x="415637" y="590451"/>
                </a:cubicBezTo>
                <a:cubicBezTo>
                  <a:pt x="402772" y="608829"/>
                  <a:pt x="387928" y="604306"/>
                  <a:pt x="382386" y="607077"/>
                </a:cubicBez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2693324" y="1637607"/>
            <a:ext cx="872836" cy="673331"/>
          </a:xfrm>
          <a:custGeom>
            <a:avLst/>
            <a:gdLst>
              <a:gd name="connsiteX0" fmla="*/ 706581 w 872836"/>
              <a:gd name="connsiteY0" fmla="*/ 673331 h 673331"/>
              <a:gd name="connsiteX1" fmla="*/ 706581 w 872836"/>
              <a:gd name="connsiteY1" fmla="*/ 673331 h 673331"/>
              <a:gd name="connsiteX2" fmla="*/ 648392 w 872836"/>
              <a:gd name="connsiteY2" fmla="*/ 631768 h 673331"/>
              <a:gd name="connsiteX3" fmla="*/ 598516 w 872836"/>
              <a:gd name="connsiteY3" fmla="*/ 606829 h 673331"/>
              <a:gd name="connsiteX4" fmla="*/ 565265 w 872836"/>
              <a:gd name="connsiteY4" fmla="*/ 556953 h 673331"/>
              <a:gd name="connsiteX5" fmla="*/ 548640 w 872836"/>
              <a:gd name="connsiteY5" fmla="*/ 457200 h 673331"/>
              <a:gd name="connsiteX6" fmla="*/ 507076 w 872836"/>
              <a:gd name="connsiteY6" fmla="*/ 423949 h 673331"/>
              <a:gd name="connsiteX7" fmla="*/ 448887 w 872836"/>
              <a:gd name="connsiteY7" fmla="*/ 390698 h 673331"/>
              <a:gd name="connsiteX8" fmla="*/ 141316 w 872836"/>
              <a:gd name="connsiteY8" fmla="*/ 365760 h 673331"/>
              <a:gd name="connsiteX9" fmla="*/ 124691 w 872836"/>
              <a:gd name="connsiteY9" fmla="*/ 340822 h 673331"/>
              <a:gd name="connsiteX10" fmla="*/ 108065 w 872836"/>
              <a:gd name="connsiteY10" fmla="*/ 324197 h 673331"/>
              <a:gd name="connsiteX11" fmla="*/ 99752 w 872836"/>
              <a:gd name="connsiteY11" fmla="*/ 290946 h 673331"/>
              <a:gd name="connsiteX12" fmla="*/ 58189 w 872836"/>
              <a:gd name="connsiteY12" fmla="*/ 266008 h 673331"/>
              <a:gd name="connsiteX13" fmla="*/ 24938 w 872836"/>
              <a:gd name="connsiteY13" fmla="*/ 249382 h 673331"/>
              <a:gd name="connsiteX14" fmla="*/ 16625 w 872836"/>
              <a:gd name="connsiteY14" fmla="*/ 224444 h 673331"/>
              <a:gd name="connsiteX15" fmla="*/ 0 w 872836"/>
              <a:gd name="connsiteY15" fmla="*/ 166255 h 673331"/>
              <a:gd name="connsiteX16" fmla="*/ 16625 w 872836"/>
              <a:gd name="connsiteY16" fmla="*/ 58189 h 673331"/>
              <a:gd name="connsiteX17" fmla="*/ 58189 w 872836"/>
              <a:gd name="connsiteY17" fmla="*/ 0 h 673331"/>
              <a:gd name="connsiteX18" fmla="*/ 166254 w 872836"/>
              <a:gd name="connsiteY18" fmla="*/ 16626 h 673331"/>
              <a:gd name="connsiteX19" fmla="*/ 182880 w 872836"/>
              <a:gd name="connsiteY19" fmla="*/ 41564 h 673331"/>
              <a:gd name="connsiteX20" fmla="*/ 224443 w 872836"/>
              <a:gd name="connsiteY20" fmla="*/ 108066 h 673331"/>
              <a:gd name="connsiteX21" fmla="*/ 257694 w 872836"/>
              <a:gd name="connsiteY21" fmla="*/ 182880 h 673331"/>
              <a:gd name="connsiteX22" fmla="*/ 332509 w 872836"/>
              <a:gd name="connsiteY22" fmla="*/ 216131 h 673331"/>
              <a:gd name="connsiteX23" fmla="*/ 415636 w 872836"/>
              <a:gd name="connsiteY23" fmla="*/ 282633 h 673331"/>
              <a:gd name="connsiteX24" fmla="*/ 548640 w 872836"/>
              <a:gd name="connsiteY24" fmla="*/ 290946 h 673331"/>
              <a:gd name="connsiteX25" fmla="*/ 656705 w 872836"/>
              <a:gd name="connsiteY25" fmla="*/ 315884 h 673331"/>
              <a:gd name="connsiteX26" fmla="*/ 681643 w 872836"/>
              <a:gd name="connsiteY26" fmla="*/ 324197 h 673331"/>
              <a:gd name="connsiteX27" fmla="*/ 739832 w 872836"/>
              <a:gd name="connsiteY27" fmla="*/ 349135 h 673331"/>
              <a:gd name="connsiteX28" fmla="*/ 773083 w 872836"/>
              <a:gd name="connsiteY28" fmla="*/ 382386 h 673331"/>
              <a:gd name="connsiteX29" fmla="*/ 806334 w 872836"/>
              <a:gd name="connsiteY29" fmla="*/ 390698 h 673331"/>
              <a:gd name="connsiteX30" fmla="*/ 839585 w 872836"/>
              <a:gd name="connsiteY30" fmla="*/ 440575 h 673331"/>
              <a:gd name="connsiteX31" fmla="*/ 856211 w 872836"/>
              <a:gd name="connsiteY31" fmla="*/ 507077 h 673331"/>
              <a:gd name="connsiteX32" fmla="*/ 872836 w 872836"/>
              <a:gd name="connsiteY32" fmla="*/ 556953 h 673331"/>
              <a:gd name="connsiteX33" fmla="*/ 864523 w 872836"/>
              <a:gd name="connsiteY33" fmla="*/ 598517 h 673331"/>
              <a:gd name="connsiteX34" fmla="*/ 781396 w 872836"/>
              <a:gd name="connsiteY34" fmla="*/ 640080 h 673331"/>
              <a:gd name="connsiteX35" fmla="*/ 731520 w 872836"/>
              <a:gd name="connsiteY35" fmla="*/ 656706 h 673331"/>
              <a:gd name="connsiteX36" fmla="*/ 706581 w 872836"/>
              <a:gd name="connsiteY36" fmla="*/ 673331 h 673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72836" h="673331">
                <a:moveTo>
                  <a:pt x="706581" y="673331"/>
                </a:moveTo>
                <a:lnTo>
                  <a:pt x="706581" y="673331"/>
                </a:lnTo>
                <a:cubicBezTo>
                  <a:pt x="687185" y="659477"/>
                  <a:pt x="669318" y="643182"/>
                  <a:pt x="648392" y="631768"/>
                </a:cubicBezTo>
                <a:cubicBezTo>
                  <a:pt x="607451" y="609437"/>
                  <a:pt x="623279" y="639846"/>
                  <a:pt x="598516" y="606829"/>
                </a:cubicBezTo>
                <a:cubicBezTo>
                  <a:pt x="586527" y="590844"/>
                  <a:pt x="565265" y="556953"/>
                  <a:pt x="565265" y="556953"/>
                </a:cubicBezTo>
                <a:cubicBezTo>
                  <a:pt x="564445" y="549573"/>
                  <a:pt x="561932" y="479353"/>
                  <a:pt x="548640" y="457200"/>
                </a:cubicBezTo>
                <a:cubicBezTo>
                  <a:pt x="538968" y="441081"/>
                  <a:pt x="520664" y="435273"/>
                  <a:pt x="507076" y="423949"/>
                </a:cubicBezTo>
                <a:cubicBezTo>
                  <a:pt x="464627" y="388574"/>
                  <a:pt x="502710" y="404154"/>
                  <a:pt x="448887" y="390698"/>
                </a:cubicBezTo>
                <a:cubicBezTo>
                  <a:pt x="340965" y="318751"/>
                  <a:pt x="476968" y="403055"/>
                  <a:pt x="141316" y="365760"/>
                </a:cubicBezTo>
                <a:cubicBezTo>
                  <a:pt x="131387" y="364657"/>
                  <a:pt x="130932" y="348623"/>
                  <a:pt x="124691" y="340822"/>
                </a:cubicBezTo>
                <a:cubicBezTo>
                  <a:pt x="119795" y="334702"/>
                  <a:pt x="113607" y="329739"/>
                  <a:pt x="108065" y="324197"/>
                </a:cubicBezTo>
                <a:cubicBezTo>
                  <a:pt x="105294" y="313113"/>
                  <a:pt x="104861" y="301165"/>
                  <a:pt x="99752" y="290946"/>
                </a:cubicBezTo>
                <a:cubicBezTo>
                  <a:pt x="89698" y="270837"/>
                  <a:pt x="76289" y="273765"/>
                  <a:pt x="58189" y="266008"/>
                </a:cubicBezTo>
                <a:cubicBezTo>
                  <a:pt x="46799" y="261127"/>
                  <a:pt x="36022" y="254924"/>
                  <a:pt x="24938" y="249382"/>
                </a:cubicBezTo>
                <a:cubicBezTo>
                  <a:pt x="22167" y="241069"/>
                  <a:pt x="19032" y="232869"/>
                  <a:pt x="16625" y="224444"/>
                </a:cubicBezTo>
                <a:cubicBezTo>
                  <a:pt x="-4259" y="151353"/>
                  <a:pt x="19936" y="226068"/>
                  <a:pt x="0" y="166255"/>
                </a:cubicBezTo>
                <a:cubicBezTo>
                  <a:pt x="1669" y="151233"/>
                  <a:pt x="5825" y="83387"/>
                  <a:pt x="16625" y="58189"/>
                </a:cubicBezTo>
                <a:cubicBezTo>
                  <a:pt x="20675" y="48738"/>
                  <a:pt x="55353" y="3781"/>
                  <a:pt x="58189" y="0"/>
                </a:cubicBezTo>
                <a:cubicBezTo>
                  <a:pt x="94211" y="5542"/>
                  <a:pt x="131679" y="5101"/>
                  <a:pt x="166254" y="16626"/>
                </a:cubicBezTo>
                <a:cubicBezTo>
                  <a:pt x="175732" y="19785"/>
                  <a:pt x="178028" y="32831"/>
                  <a:pt x="182880" y="41564"/>
                </a:cubicBezTo>
                <a:cubicBezTo>
                  <a:pt x="218436" y="105563"/>
                  <a:pt x="191676" y="75297"/>
                  <a:pt x="224443" y="108066"/>
                </a:cubicBezTo>
                <a:cubicBezTo>
                  <a:pt x="227201" y="116339"/>
                  <a:pt x="241055" y="172481"/>
                  <a:pt x="257694" y="182880"/>
                </a:cubicBezTo>
                <a:cubicBezTo>
                  <a:pt x="324267" y="224488"/>
                  <a:pt x="288875" y="177344"/>
                  <a:pt x="332509" y="216131"/>
                </a:cubicBezTo>
                <a:cubicBezTo>
                  <a:pt x="351183" y="232730"/>
                  <a:pt x="382418" y="277650"/>
                  <a:pt x="415636" y="282633"/>
                </a:cubicBezTo>
                <a:cubicBezTo>
                  <a:pt x="459566" y="289222"/>
                  <a:pt x="504305" y="288175"/>
                  <a:pt x="548640" y="290946"/>
                </a:cubicBezTo>
                <a:cubicBezTo>
                  <a:pt x="597114" y="300640"/>
                  <a:pt x="601555" y="300843"/>
                  <a:pt x="656705" y="315884"/>
                </a:cubicBezTo>
                <a:cubicBezTo>
                  <a:pt x="665159" y="318190"/>
                  <a:pt x="673589" y="320745"/>
                  <a:pt x="681643" y="324197"/>
                </a:cubicBezTo>
                <a:cubicBezTo>
                  <a:pt x="753547" y="355013"/>
                  <a:pt x="681348" y="329640"/>
                  <a:pt x="739832" y="349135"/>
                </a:cubicBezTo>
                <a:cubicBezTo>
                  <a:pt x="750916" y="360219"/>
                  <a:pt x="759791" y="374079"/>
                  <a:pt x="773083" y="382386"/>
                </a:cubicBezTo>
                <a:cubicBezTo>
                  <a:pt x="782771" y="388441"/>
                  <a:pt x="797736" y="383175"/>
                  <a:pt x="806334" y="390698"/>
                </a:cubicBezTo>
                <a:cubicBezTo>
                  <a:pt x="821372" y="403856"/>
                  <a:pt x="839585" y="440575"/>
                  <a:pt x="839585" y="440575"/>
                </a:cubicBezTo>
                <a:cubicBezTo>
                  <a:pt x="845127" y="462742"/>
                  <a:pt x="848985" y="485400"/>
                  <a:pt x="856211" y="507077"/>
                </a:cubicBezTo>
                <a:lnTo>
                  <a:pt x="872836" y="556953"/>
                </a:lnTo>
                <a:cubicBezTo>
                  <a:pt x="870065" y="570808"/>
                  <a:pt x="872011" y="586536"/>
                  <a:pt x="864523" y="598517"/>
                </a:cubicBezTo>
                <a:cubicBezTo>
                  <a:pt x="848973" y="623396"/>
                  <a:pt x="804292" y="632448"/>
                  <a:pt x="781396" y="640080"/>
                </a:cubicBezTo>
                <a:lnTo>
                  <a:pt x="731520" y="656706"/>
                </a:lnTo>
                <a:lnTo>
                  <a:pt x="706581" y="673331"/>
                </a:lnTo>
                <a:close/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8862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오버로딩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4152900" cy="2438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2743200"/>
            <a:ext cx="41052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40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선언부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/>
              <a:t>: </a:t>
            </a:r>
            <a:r>
              <a:rPr lang="ko-KR" altLang="en-US"/>
              <a:t>리턴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ko-KR" altLang="en-US" dirty="0"/>
              <a:t> 이름</a:t>
            </a:r>
            <a:r>
              <a:rPr lang="en-US" altLang="ko-KR" dirty="0"/>
              <a:t>, </a:t>
            </a:r>
            <a:r>
              <a:rPr lang="ko-KR" altLang="en-US" dirty="0"/>
              <a:t>매개 </a:t>
            </a:r>
            <a:r>
              <a:rPr lang="ko-KR" altLang="en-US"/>
              <a:t>변수 선언</a:t>
            </a:r>
            <a:endParaRPr lang="en-US" altLang="ko-KR" dirty="0"/>
          </a:p>
          <a:p>
            <a:pPr lvl="1" indent="-136525">
              <a:defRPr/>
            </a:pPr>
            <a:endParaRPr lang="ko-KR" altLang="en-US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C00000"/>
                </a:solidFill>
              </a:rPr>
              <a:t>void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리턴값이</a:t>
            </a:r>
            <a:r>
              <a:rPr lang="ko-KR" altLang="en-US" dirty="0"/>
              <a:t> </a:t>
            </a:r>
            <a:r>
              <a:rPr lang="ko-KR" altLang="en-US"/>
              <a:t>없는 메소드는 리턴 타입으로 </a:t>
            </a:r>
            <a:r>
              <a:rPr lang="en-US" altLang="ko-KR"/>
              <a:t>void</a:t>
            </a:r>
            <a:r>
              <a:rPr lang="ko-KR" altLang="en-US"/>
              <a:t>를 기술해야 함</a:t>
            </a:r>
            <a:endParaRPr lang="en-US" altLang="ko-KR"/>
          </a:p>
          <a:p>
            <a:pPr lvl="1" indent="-136525">
              <a:defRPr/>
            </a:pPr>
            <a:endParaRPr lang="en-US" altLang="ko-KR"/>
          </a:p>
          <a:p>
            <a:pPr lvl="1" indent="-136525">
              <a:defRPr/>
            </a:pPr>
            <a:r>
              <a:rPr lang="ko-KR" altLang="en-US">
                <a:solidFill>
                  <a:srgbClr val="C00000"/>
                </a:solidFill>
              </a:rPr>
              <a:t>매개 </a:t>
            </a:r>
            <a:r>
              <a:rPr lang="ko-KR" altLang="en-US" dirty="0">
                <a:solidFill>
                  <a:srgbClr val="C00000"/>
                </a:solidFill>
              </a:rPr>
              <a:t>변수 </a:t>
            </a:r>
            <a:r>
              <a:rPr lang="en-US" altLang="ko-KR" dirty="0"/>
              <a:t>: </a:t>
            </a:r>
            <a:r>
              <a:rPr lang="ko-KR" altLang="en-US" dirty="0" err="1"/>
              <a:t>메소드</a:t>
            </a:r>
            <a:r>
              <a:rPr lang="ko-KR" altLang="en-US" dirty="0"/>
              <a:t> 호출 시 </a:t>
            </a:r>
            <a:r>
              <a:rPr lang="ko-KR" altLang="en-US"/>
              <a:t>제공되는 매개값이</a:t>
            </a:r>
            <a:r>
              <a:rPr lang="en-US" altLang="ko-KR"/>
              <a:t> </a:t>
            </a:r>
            <a:r>
              <a:rPr lang="ko-KR" altLang="en-US"/>
              <a:t>대입되어 메소드 </a:t>
            </a:r>
            <a:r>
              <a:rPr lang="ko-KR" altLang="en-US" dirty="0"/>
              <a:t>블록 실행 시 이용됨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리턴문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/>
              <a:t>: </a:t>
            </a:r>
            <a:r>
              <a:rPr lang="ko-KR" altLang="en-US"/>
              <a:t>메소드의 리턴값을 지정하거나 메소드 </a:t>
            </a:r>
            <a:r>
              <a:rPr lang="ko-KR" altLang="en-US" dirty="0"/>
              <a:t>실행 종료를 위해 사용할 수 있음</a:t>
            </a:r>
            <a:r>
              <a:rPr lang="en-US" altLang="ko-KR" dirty="0"/>
              <a:t>.</a:t>
            </a:r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호출 </a:t>
            </a:r>
            <a:r>
              <a:rPr lang="en-US" altLang="ko-KR" dirty="0"/>
              <a:t>: </a:t>
            </a:r>
            <a:r>
              <a:rPr lang="ko-KR" altLang="en-US" dirty="0" err="1"/>
              <a:t>메소드를</a:t>
            </a:r>
            <a:r>
              <a:rPr lang="ko-KR" altLang="en-US" dirty="0"/>
              <a:t> 실행하려면 </a:t>
            </a:r>
            <a:r>
              <a:rPr lang="en-US" altLang="ko-KR" dirty="0"/>
              <a:t>‘</a:t>
            </a:r>
            <a:r>
              <a:rPr lang="ko-KR" altLang="en-US" dirty="0" err="1"/>
              <a:t>메소드</a:t>
            </a:r>
            <a:r>
              <a:rPr lang="ko-KR" altLang="en-US" dirty="0"/>
              <a:t> 이름</a:t>
            </a:r>
            <a:r>
              <a:rPr lang="en-US" altLang="ko-KR" dirty="0"/>
              <a:t>(</a:t>
            </a:r>
            <a:r>
              <a:rPr lang="ko-KR" altLang="en-US" dirty="0" err="1"/>
              <a:t>매개값</a:t>
            </a:r>
            <a:r>
              <a:rPr lang="en-US" altLang="ko-KR" dirty="0"/>
              <a:t>. …)’ </a:t>
            </a:r>
            <a:r>
              <a:rPr lang="ko-KR" altLang="en-US"/>
              <a:t>형태로 호출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오버로딩 </a:t>
            </a:r>
            <a:r>
              <a:rPr lang="en-US" altLang="ko-KR" dirty="0"/>
              <a:t>: </a:t>
            </a:r>
            <a:r>
              <a:rPr lang="ko-KR" altLang="en-US" dirty="0"/>
              <a:t>클래스 내에 같은 이름의 </a:t>
            </a:r>
            <a:r>
              <a:rPr lang="ko-KR" altLang="en-US" dirty="0" err="1"/>
              <a:t>메소드</a:t>
            </a:r>
            <a:r>
              <a:rPr lang="ko-KR" altLang="en-US" dirty="0"/>
              <a:t> 여러 개 선언하는 </a:t>
            </a:r>
            <a:r>
              <a:rPr lang="ko-KR" altLang="en-US"/>
              <a:t>것을 말함</a:t>
            </a:r>
            <a:endParaRPr lang="en-US" altLang="ko-KR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27149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클래스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(class)</a:t>
            </a:r>
          </a:p>
          <a:p>
            <a:pPr lvl="1">
              <a:defRPr/>
            </a:pPr>
            <a:r>
              <a:rPr lang="ko-KR" altLang="en-US"/>
              <a:t>자바의 </a:t>
            </a:r>
            <a:r>
              <a:rPr lang="ko-KR" altLang="en-US" dirty="0"/>
              <a:t>설계도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인스턴스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instance): </a:t>
            </a:r>
            <a:r>
              <a:rPr lang="ko-KR" altLang="en-US"/>
              <a:t>클래스로부터 만들어진 객체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객체지향 </a:t>
            </a:r>
            <a:r>
              <a:rPr lang="ko-KR" altLang="en-US"/>
              <a:t>프로그래밍 단계</a:t>
            </a:r>
          </a:p>
          <a:p>
            <a:pPr lvl="2">
              <a:defRPr/>
            </a:pPr>
            <a:r>
              <a:rPr lang="ko-KR" altLang="en-US"/>
              <a:t>클래스 설계 </a:t>
            </a:r>
            <a:r>
              <a:rPr lang="en-US" altLang="ko-KR"/>
              <a:t>-&gt; </a:t>
            </a:r>
            <a:r>
              <a:rPr lang="ko-KR" altLang="en-US"/>
              <a:t>설계된 클래스로 사용할 객체 생성 </a:t>
            </a:r>
            <a:r>
              <a:rPr lang="en-US" altLang="ko-KR"/>
              <a:t>-&gt; </a:t>
            </a:r>
            <a:r>
              <a:rPr lang="ko-KR" altLang="en-US"/>
              <a:t>객체 이용</a:t>
            </a:r>
            <a:endParaRPr lang="en-US" altLang="ko-KR" dirty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객체와 클래스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95600"/>
            <a:ext cx="6447000" cy="254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FE8B6A4-A91E-408C-9618-564BFA445E19}"/>
                  </a:ext>
                </a:extLst>
              </p14:cNvPr>
              <p14:cNvContentPartPr/>
              <p14:nvPr/>
            </p14:nvContentPartPr>
            <p14:xfrm>
              <a:off x="4374522" y="5791038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FE8B6A4-A91E-408C-9618-564BFA445E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5882" y="578203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9026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06-5. </a:t>
            </a:r>
            <a:r>
              <a:rPr lang="ko-KR" altLang="en-US" b="1" dirty="0" err="1">
                <a:solidFill>
                  <a:schemeClr val="tx1"/>
                </a:solidFill>
              </a:rPr>
              <a:t>인스턴스</a:t>
            </a:r>
            <a:r>
              <a:rPr lang="ko-KR" altLang="en-US" b="1" dirty="0">
                <a:solidFill>
                  <a:schemeClr val="tx1"/>
                </a:solidFill>
              </a:rPr>
              <a:t> 멤버와 정적 멤버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4E07B18-DAA8-4FF5-B408-824A18F3626C}"/>
              </a:ext>
            </a:extLst>
          </p:cNvPr>
          <p:cNvGrpSpPr/>
          <p:nvPr/>
        </p:nvGrpSpPr>
        <p:grpSpPr>
          <a:xfrm>
            <a:off x="1963738" y="0"/>
            <a:ext cx="7855173" cy="6400800"/>
            <a:chOff x="1963738" y="0"/>
            <a:chExt cx="7855173" cy="64008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8CF17D-78FF-4CBD-B32E-9EF4D26F9C55}"/>
                </a:ext>
              </a:extLst>
            </p:cNvPr>
            <p:cNvSpPr/>
            <p:nvPr/>
          </p:nvSpPr>
          <p:spPr>
            <a:xfrm>
              <a:off x="1968501" y="0"/>
              <a:ext cx="7175499" cy="3846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19">
              <a:extLst>
                <a:ext uri="{FF2B5EF4-FFF2-40B4-BE49-F238E27FC236}">
                  <a16:creationId xmlns:a16="http://schemas.microsoft.com/office/drawing/2014/main" id="{0947DCB7-C250-4B40-899D-2CBD39454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6998" y="346871"/>
              <a:ext cx="3341913" cy="3247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5E9C6A-14F0-4016-B0C7-36DAAB2EA03F}"/>
                </a:ext>
              </a:extLst>
            </p:cNvPr>
            <p:cNvSpPr/>
            <p:nvPr/>
          </p:nvSpPr>
          <p:spPr>
            <a:xfrm>
              <a:off x="7602252" y="5627688"/>
              <a:ext cx="1091407" cy="773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89CCFB6-AB21-45F4-9092-7FCD78ACF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3738" y="0"/>
              <a:ext cx="4970462" cy="388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7692570"/>
      </p:ext>
    </p:extLst>
  </p:cSld>
  <p:clrMapOvr>
    <a:masterClrMapping/>
  </p:clrMapOvr>
  <p:transition>
    <p:zo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342900" y="990601"/>
            <a:ext cx="8286750" cy="5400675"/>
          </a:xfrm>
          <a:prstGeom prst="roundRect">
            <a:avLst>
              <a:gd name="adj" fmla="val 12995"/>
            </a:avLst>
          </a:prstGeom>
          <a:ln>
            <a:round/>
            <a:headEnd/>
            <a:tailEnd/>
          </a:ln>
        </p:spPr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시작하기 전에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 err="1"/>
              <a:t>인스턴스</a:t>
            </a:r>
            <a:r>
              <a:rPr lang="ko-KR" altLang="en-US" sz="2200" dirty="0"/>
              <a:t> 멤버와 </a:t>
            </a:r>
            <a:r>
              <a:rPr lang="en-US" altLang="ko-KR" sz="2200" dirty="0"/>
              <a:t>this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정적 멤버와 </a:t>
            </a:r>
            <a:r>
              <a:rPr lang="en-US" altLang="ko-KR" sz="2200" dirty="0"/>
              <a:t>static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 err="1"/>
              <a:t>싱글톤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final </a:t>
            </a:r>
            <a:r>
              <a:rPr lang="ko-KR" altLang="en-US" sz="2200" dirty="0"/>
              <a:t>필드와 상수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키워드로 끝내는 핵심 포인트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12350665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457200" y="1219200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r>
              <a:rPr lang="ko-KR" altLang="en-US" sz="1600" dirty="0" smtClean="0"/>
              <a:t>클래스에 </a:t>
            </a:r>
            <a:r>
              <a:rPr lang="ko-KR" altLang="en-US" sz="1600" dirty="0"/>
              <a:t>선언된 필드와 </a:t>
            </a:r>
            <a:r>
              <a:rPr lang="ko-KR" altLang="en-US" sz="1600" dirty="0" err="1"/>
              <a:t>메소드가</a:t>
            </a:r>
            <a:r>
              <a:rPr lang="ko-KR" altLang="en-US" sz="1600" dirty="0"/>
              <a:t> 모두 객체 내부에 포함되는 것은 아니다</a:t>
            </a:r>
            <a:r>
              <a:rPr lang="en-US" altLang="ko-KR" sz="1600" dirty="0"/>
              <a:t>. </a:t>
            </a:r>
          </a:p>
          <a:p>
            <a:pPr marL="0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객체가 있어야 사용 가능한 멤버가 있고</a:t>
            </a:r>
            <a:r>
              <a:rPr lang="en-US" altLang="ko-KR" sz="1600" dirty="0"/>
              <a:t>, </a:t>
            </a:r>
            <a:r>
              <a:rPr lang="ko-KR" altLang="en-US" sz="1600" dirty="0"/>
              <a:t>그렇지 않는 멤버도 있다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r>
              <a:rPr lang="ko-KR" altLang="en-US" dirty="0">
                <a:solidFill>
                  <a:srgbClr val="FF0000"/>
                </a:solidFill>
              </a:rPr>
              <a:t>인스턴스 멤버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객체 마다 가지고 있는 멤버</a:t>
            </a:r>
            <a:endParaRPr lang="en-US" altLang="ko-KR" dirty="0"/>
          </a:p>
          <a:p>
            <a:pPr lvl="2"/>
            <a:r>
              <a:rPr lang="en-US" altLang="ko-KR" dirty="0"/>
              <a:t>- </a:t>
            </a:r>
            <a:r>
              <a:rPr lang="ko-KR" altLang="en-US" dirty="0"/>
              <a:t>인스턴스 필드</a:t>
            </a:r>
            <a:r>
              <a:rPr lang="en-US" altLang="ko-KR" dirty="0"/>
              <a:t>: </a:t>
            </a:r>
            <a:r>
              <a:rPr lang="ko-KR" altLang="en-US" dirty="0" err="1"/>
              <a:t>힙</a:t>
            </a:r>
            <a:r>
              <a:rPr lang="ko-KR" altLang="en-US" dirty="0"/>
              <a:t> 영역의 객체 마다 가지고 있는 멤버</a:t>
            </a:r>
            <a:r>
              <a:rPr lang="en-US" altLang="ko-KR" dirty="0"/>
              <a:t>, </a:t>
            </a:r>
            <a:r>
              <a:rPr lang="ko-KR" altLang="en-US" dirty="0" err="1"/>
              <a:t>객체마다</a:t>
            </a:r>
            <a:r>
              <a:rPr lang="ko-KR" altLang="en-US" dirty="0"/>
              <a:t> 다른 데이터를 저장</a:t>
            </a:r>
            <a:endParaRPr lang="en-US" altLang="ko-KR" dirty="0"/>
          </a:p>
          <a:p>
            <a:pPr lvl="2"/>
            <a:r>
              <a:rPr lang="en-US" altLang="ko-KR" dirty="0"/>
              <a:t>- </a:t>
            </a:r>
            <a:r>
              <a:rPr lang="ko-KR" altLang="en-US" dirty="0"/>
              <a:t>인스턴스 </a:t>
            </a:r>
            <a:r>
              <a:rPr lang="ko-KR" altLang="en-US" dirty="0" err="1"/>
              <a:t>메소드</a:t>
            </a:r>
            <a:r>
              <a:rPr lang="en-US" altLang="ko-KR" dirty="0"/>
              <a:t>: </a:t>
            </a:r>
            <a:r>
              <a:rPr lang="ko-KR" altLang="en-US" dirty="0"/>
              <a:t>객체가 있어야 호출 가능한 </a:t>
            </a:r>
            <a:r>
              <a:rPr lang="ko-KR" altLang="en-US" dirty="0" err="1"/>
              <a:t>메소드</a:t>
            </a:r>
            <a:r>
              <a:rPr lang="en-US" altLang="ko-KR" dirty="0"/>
              <a:t>,</a:t>
            </a:r>
          </a:p>
          <a:p>
            <a:pPr lvl="2"/>
            <a:r>
              <a:rPr lang="en-US" altLang="ko-KR" dirty="0"/>
              <a:t>                               </a:t>
            </a:r>
            <a:r>
              <a:rPr lang="ko-KR" altLang="en-US" dirty="0"/>
              <a:t>클래스 코드</a:t>
            </a:r>
            <a:r>
              <a:rPr lang="en-US" altLang="ko-KR" dirty="0"/>
              <a:t>(</a:t>
            </a:r>
            <a:r>
              <a:rPr lang="ko-KR" altLang="en-US" dirty="0" err="1"/>
              <a:t>메소드</a:t>
            </a:r>
            <a:r>
              <a:rPr lang="ko-KR" altLang="en-US" dirty="0"/>
              <a:t> 영역</a:t>
            </a:r>
            <a:r>
              <a:rPr lang="en-US" altLang="ko-KR" dirty="0"/>
              <a:t>)</a:t>
            </a:r>
            <a:r>
              <a:rPr lang="ko-KR" altLang="en-US" dirty="0"/>
              <a:t>에 위치하지만</a:t>
            </a:r>
            <a:r>
              <a:rPr lang="en-US" altLang="ko-KR" dirty="0"/>
              <a:t>, </a:t>
            </a:r>
            <a:r>
              <a:rPr lang="ko-KR" altLang="en-US" dirty="0"/>
              <a:t>이해하기 쉽도록 객체 마다 가지고 있는 </a:t>
            </a:r>
            <a:endParaRPr lang="en-US" altLang="ko-KR" dirty="0"/>
          </a:p>
          <a:p>
            <a:pPr lvl="2"/>
            <a:r>
              <a:rPr lang="en-US" altLang="ko-KR" dirty="0"/>
              <a:t>                               </a:t>
            </a:r>
            <a:r>
              <a:rPr lang="ko-KR" altLang="en-US" dirty="0" err="1"/>
              <a:t>메소드라고</a:t>
            </a:r>
            <a:r>
              <a:rPr lang="ko-KR" altLang="en-US" dirty="0"/>
              <a:t> 생각해도 됨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정적 멤버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객체와 상관없는 멤버</a:t>
            </a:r>
            <a:r>
              <a:rPr lang="en-US" altLang="ko-KR" dirty="0"/>
              <a:t>, </a:t>
            </a:r>
            <a:r>
              <a:rPr lang="ko-KR" altLang="en-US" dirty="0"/>
              <a:t>클래스 코드</a:t>
            </a:r>
            <a:r>
              <a:rPr lang="en-US" altLang="ko-KR" dirty="0"/>
              <a:t>(</a:t>
            </a:r>
            <a:r>
              <a:rPr lang="ko-KR" altLang="en-US" dirty="0" err="1"/>
              <a:t>메소드</a:t>
            </a:r>
            <a:r>
              <a:rPr lang="ko-KR" altLang="en-US" dirty="0"/>
              <a:t> 영역</a:t>
            </a:r>
            <a:r>
              <a:rPr lang="en-US" altLang="ko-KR" dirty="0"/>
              <a:t>)</a:t>
            </a:r>
            <a:r>
              <a:rPr lang="ko-KR" altLang="en-US" dirty="0"/>
              <a:t>에 위치</a:t>
            </a:r>
            <a:endParaRPr lang="en-US" altLang="ko-KR" dirty="0"/>
          </a:p>
          <a:p>
            <a:pPr lvl="2"/>
            <a:r>
              <a:rPr lang="ko-KR" altLang="en-US" dirty="0"/>
              <a:t>정적 필드</a:t>
            </a:r>
            <a:r>
              <a:rPr lang="en-US" altLang="ko-KR" dirty="0"/>
              <a:t> </a:t>
            </a:r>
            <a:r>
              <a:rPr lang="ko-KR" altLang="en-US" dirty="0"/>
              <a:t>및 상수</a:t>
            </a:r>
            <a:r>
              <a:rPr lang="en-US" altLang="ko-KR" dirty="0"/>
              <a:t>: </a:t>
            </a:r>
            <a:r>
              <a:rPr lang="ko-KR" altLang="en-US" dirty="0"/>
              <a:t>객체 없이 클래스만으로도 사용 가능한  필드</a:t>
            </a:r>
            <a:endParaRPr lang="en-US" altLang="ko-KR" dirty="0"/>
          </a:p>
          <a:p>
            <a:pPr lvl="2"/>
            <a:r>
              <a:rPr lang="ko-KR" altLang="en-US" dirty="0"/>
              <a:t>정적 </a:t>
            </a:r>
            <a:r>
              <a:rPr lang="ko-KR" altLang="en-US" dirty="0" err="1"/>
              <a:t>메소드</a:t>
            </a:r>
            <a:r>
              <a:rPr lang="en-US" altLang="ko-KR" dirty="0"/>
              <a:t>: </a:t>
            </a:r>
            <a:r>
              <a:rPr lang="ko-KR" altLang="en-US" dirty="0"/>
              <a:t>객체가 없이 클래스만으로도 호출 가능한 </a:t>
            </a:r>
            <a:r>
              <a:rPr lang="ko-KR" altLang="en-US" dirty="0" err="1"/>
              <a:t>메소드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1928776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ko-KR" altLang="en-US" dirty="0" err="1">
                <a:solidFill>
                  <a:srgbClr val="FF0000"/>
                </a:solidFill>
              </a:rPr>
              <a:t>인스턴스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(instance) </a:t>
            </a:r>
            <a:r>
              <a:rPr lang="ko-KR" altLang="en-US" dirty="0">
                <a:solidFill>
                  <a:srgbClr val="C00000"/>
                </a:solidFill>
              </a:rPr>
              <a:t>멤버</a:t>
            </a:r>
            <a:r>
              <a:rPr lang="en-US" altLang="ko-KR" dirty="0">
                <a:solidFill>
                  <a:srgbClr val="C00000"/>
                </a:solidFill>
              </a:rPr>
              <a:t>: </a:t>
            </a:r>
          </a:p>
          <a:p>
            <a:pPr lvl="1">
              <a:defRPr/>
            </a:pPr>
            <a:r>
              <a:rPr lang="ko-KR" altLang="en-US" dirty="0"/>
              <a:t>객체를 생성한 후 사용할 수 있는 필드와 </a:t>
            </a:r>
            <a:r>
              <a:rPr lang="ko-KR" altLang="en-US" dirty="0" err="1"/>
              <a:t>메소드</a:t>
            </a:r>
            <a:endParaRPr lang="en-US" altLang="ko-KR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인스턴스</a:t>
            </a:r>
            <a:r>
              <a:rPr lang="ko-KR" altLang="en-US" dirty="0"/>
              <a:t> 멤버와 </a:t>
            </a:r>
            <a:r>
              <a:rPr lang="en-US" altLang="ko-KR" dirty="0"/>
              <a:t>this</a:t>
            </a:r>
            <a:endParaRPr lang="ko-KR" altLang="en-US" dirty="0"/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34947"/>
            <a:ext cx="2749379" cy="218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19" y="4217543"/>
            <a:ext cx="2701560" cy="225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0BF241F-2F18-4F67-9082-817A37779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120" y="2438400"/>
            <a:ext cx="5343527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4840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this</a:t>
            </a:r>
          </a:p>
          <a:p>
            <a:pPr lvl="1"/>
            <a:r>
              <a:rPr lang="ko-KR" altLang="en-US" dirty="0"/>
              <a:t>객체 내에서 </a:t>
            </a:r>
            <a:r>
              <a:rPr lang="ko-KR" altLang="en-US" dirty="0" err="1"/>
              <a:t>인스턴스</a:t>
            </a:r>
            <a:r>
              <a:rPr lang="ko-KR" altLang="en-US" dirty="0"/>
              <a:t> 멤버에 접근하기 위해 사용</a:t>
            </a:r>
            <a:endParaRPr lang="en-US" altLang="ko-KR" dirty="0"/>
          </a:p>
          <a:p>
            <a:pPr lvl="1"/>
            <a:r>
              <a:rPr lang="ko-KR" altLang="en-US" dirty="0" err="1"/>
              <a:t>생성자와</a:t>
            </a:r>
            <a:r>
              <a:rPr lang="ko-KR" altLang="en-US" dirty="0"/>
              <a:t> </a:t>
            </a:r>
            <a:r>
              <a:rPr lang="ko-KR" altLang="en-US" dirty="0" err="1"/>
              <a:t>메소드의</a:t>
            </a:r>
            <a:r>
              <a:rPr lang="ko-KR" altLang="en-US" dirty="0"/>
              <a:t> 매개 변수 이름이 필드와 동일할 경우</a:t>
            </a:r>
            <a:r>
              <a:rPr lang="en-US" altLang="ko-KR" dirty="0"/>
              <a:t>, </a:t>
            </a:r>
            <a:r>
              <a:rPr lang="ko-KR" altLang="en-US" dirty="0"/>
              <a:t>필드 임을 지정하기 위해 주로 사용 </a:t>
            </a:r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인스턴스</a:t>
            </a:r>
            <a:r>
              <a:rPr lang="ko-KR" altLang="en-US" dirty="0"/>
              <a:t> 멤버와 </a:t>
            </a:r>
            <a:r>
              <a:rPr lang="en-US" altLang="ko-KR" dirty="0"/>
              <a:t>this</a:t>
            </a:r>
            <a:endParaRPr lang="ko-KR" altLang="en-US" dirty="0"/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01" y="2362200"/>
            <a:ext cx="7144941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0BF241F-2F18-4F67-9082-817A37779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72" y="2667000"/>
            <a:ext cx="4962527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9128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인스턴스</a:t>
            </a:r>
            <a:r>
              <a:rPr lang="ko-KR" altLang="en-US" dirty="0"/>
              <a:t> 멤버와 </a:t>
            </a:r>
            <a:r>
              <a:rPr lang="en-US" altLang="ko-KR" dirty="0"/>
              <a:t>this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143000"/>
            <a:ext cx="4114800" cy="5029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143000"/>
            <a:ext cx="35623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92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정적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(static) </a:t>
            </a:r>
            <a:r>
              <a:rPr lang="ko-KR" altLang="en-US" dirty="0">
                <a:solidFill>
                  <a:srgbClr val="C00000"/>
                </a:solidFill>
              </a:rPr>
              <a:t>멤버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 dirty="0"/>
              <a:t>클래스에 고정된 멤버로서 객체 생성하지 않고 사용할 수 있는 필드와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정적 멤버 선언</a:t>
            </a:r>
            <a:endParaRPr lang="en-US" altLang="ko-KR" dirty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멤버와 </a:t>
            </a:r>
            <a:r>
              <a:rPr lang="en-US" altLang="ko-KR" dirty="0"/>
              <a:t>static</a:t>
            </a:r>
            <a:endParaRPr lang="ko-KR" altLang="en-US" dirty="0"/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83" y="2971800"/>
            <a:ext cx="7236619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7A57620-E5BF-4B9E-A3CA-A8D31CF52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022" y="2039937"/>
            <a:ext cx="4729163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019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정적 멤버 사용</a:t>
            </a:r>
          </a:p>
          <a:p>
            <a:pPr lvl="1"/>
            <a:r>
              <a:rPr lang="ko-KR" altLang="en-US" dirty="0"/>
              <a:t>클래스 이름과 </a:t>
            </a:r>
            <a:r>
              <a:rPr lang="ko-KR" altLang="en-US" dirty="0" err="1"/>
              <a:t>함꼐</a:t>
            </a:r>
            <a:r>
              <a:rPr lang="ko-KR" altLang="en-US" dirty="0"/>
              <a:t> 도트 연산자로 접근</a:t>
            </a:r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멤버와 </a:t>
            </a:r>
            <a:r>
              <a:rPr lang="en-US" altLang="ko-KR" dirty="0"/>
              <a:t>static</a:t>
            </a:r>
            <a:endParaRPr lang="ko-KR" altLang="en-US" dirty="0"/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469" y="1926336"/>
            <a:ext cx="6572250" cy="92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847975"/>
            <a:ext cx="71437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469" y="4660084"/>
            <a:ext cx="71437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47800" y="3352800"/>
            <a:ext cx="685800" cy="838200"/>
          </a:xfrm>
          <a:prstGeom prst="rect">
            <a:avLst/>
          </a:prstGeom>
          <a:noFill/>
          <a:ln w="3175">
            <a:solidFill>
              <a:srgbClr val="7A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28650" y="3276600"/>
            <a:ext cx="492443" cy="60529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mtClean="0"/>
              <a:t>내부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8660" y="4963116"/>
            <a:ext cx="492443" cy="60529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/>
              <a:t>외부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848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r>
              <a:rPr lang="ko-KR" altLang="en-US" dirty="0"/>
              <a:t>인스턴스 멤버와 정적 멤버 선택 기준</a:t>
            </a:r>
            <a:endParaRPr lang="en-US" altLang="ko-KR" dirty="0"/>
          </a:p>
          <a:p>
            <a:pPr lvl="2"/>
            <a:r>
              <a:rPr lang="ko-KR" altLang="en-US" dirty="0" err="1"/>
              <a:t>객체마다</a:t>
            </a:r>
            <a:r>
              <a:rPr lang="ko-KR" altLang="en-US" dirty="0"/>
              <a:t> 다를 수 있는 </a:t>
            </a:r>
            <a:r>
              <a:rPr lang="ko-KR" altLang="en-US" dirty="0" err="1"/>
              <a:t>필드값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인스턴스 필드로 선언</a:t>
            </a:r>
            <a:endParaRPr lang="en-US" altLang="ko-KR" dirty="0"/>
          </a:p>
          <a:p>
            <a:pPr lvl="2"/>
            <a:r>
              <a:rPr lang="ko-KR" altLang="en-US" dirty="0"/>
              <a:t>그렇지 않고 </a:t>
            </a:r>
            <a:r>
              <a:rPr lang="ko-KR" altLang="en-US" dirty="0" err="1"/>
              <a:t>객체마다</a:t>
            </a:r>
            <a:r>
              <a:rPr lang="ko-KR" altLang="en-US" dirty="0"/>
              <a:t> 다를 필요가 없는 </a:t>
            </a:r>
            <a:r>
              <a:rPr lang="ko-KR" altLang="en-US" dirty="0" err="1"/>
              <a:t>필드값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정적 필드로 선언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70297" lvl="2" indent="0">
              <a:buNone/>
            </a:pP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블록에 인스턴스 필드 또는 인스턴스 </a:t>
            </a:r>
            <a:r>
              <a:rPr lang="ko-KR" altLang="en-US" dirty="0" err="1"/>
              <a:t>메소드를</a:t>
            </a:r>
            <a:r>
              <a:rPr lang="ko-KR" altLang="en-US" dirty="0"/>
              <a:t> 사용할 경우 </a:t>
            </a:r>
            <a:r>
              <a:rPr lang="en-US" altLang="ko-KR" dirty="0"/>
              <a:t>-&gt; </a:t>
            </a:r>
            <a:r>
              <a:rPr lang="ko-KR" altLang="en-US" dirty="0"/>
              <a:t>인스턴스 </a:t>
            </a:r>
            <a:r>
              <a:rPr lang="ko-KR" altLang="en-US" dirty="0" err="1"/>
              <a:t>메소드로</a:t>
            </a:r>
            <a:r>
              <a:rPr lang="ko-KR" altLang="en-US" dirty="0"/>
              <a:t> 선언</a:t>
            </a:r>
            <a:endParaRPr lang="en-US" altLang="ko-KR" dirty="0"/>
          </a:p>
          <a:p>
            <a:pPr marL="470297" lvl="2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 그렇지 않을 경우 </a:t>
            </a:r>
            <a:r>
              <a:rPr lang="en-US" altLang="ko-KR" dirty="0"/>
              <a:t>-&gt; </a:t>
            </a:r>
            <a:r>
              <a:rPr lang="ko-KR" altLang="en-US" dirty="0"/>
              <a:t>정적 </a:t>
            </a:r>
            <a:r>
              <a:rPr lang="ko-KR" altLang="en-US" dirty="0" err="1"/>
              <a:t>메소드로</a:t>
            </a:r>
            <a:r>
              <a:rPr lang="ko-KR" altLang="en-US" dirty="0"/>
              <a:t> 선언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멤버와 </a:t>
            </a:r>
            <a:r>
              <a:rPr lang="en-US" altLang="ko-KR" dirty="0"/>
              <a:t>static</a:t>
            </a:r>
            <a:endParaRPr lang="ko-KR" altLang="en-US" dirty="0"/>
          </a:p>
        </p:txBody>
      </p:sp>
      <p:pic>
        <p:nvPicPr>
          <p:cNvPr id="1434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95148"/>
            <a:ext cx="7088981" cy="138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D1EEAA0-6278-4279-B396-B2AD05FE0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67201"/>
            <a:ext cx="68008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295400" y="2895600"/>
            <a:ext cx="533400" cy="2286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9200" y="5311140"/>
            <a:ext cx="533400" cy="632459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6106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멤버와 </a:t>
            </a:r>
            <a:r>
              <a:rPr lang="en-US" altLang="ko-KR" dirty="0"/>
              <a:t>static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3114675" cy="3962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303" y="1295400"/>
            <a:ext cx="39719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50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클래스 선언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객체 구상 후 클래스 이름을 결정</a:t>
            </a:r>
            <a:endParaRPr lang="en-US" altLang="ko-KR" dirty="0"/>
          </a:p>
          <a:p>
            <a:pPr lvl="2"/>
            <a:r>
              <a:rPr lang="ko-KR" altLang="en-US" dirty="0" err="1"/>
              <a:t>식별자</a:t>
            </a:r>
            <a:r>
              <a:rPr lang="ko-KR" altLang="en-US" dirty="0"/>
              <a:t> 작성 규칙에 따라야 함</a:t>
            </a:r>
            <a:endParaRPr lang="en-US" altLang="ko-KR" dirty="0"/>
          </a:p>
          <a:p>
            <a:pPr lvl="3"/>
            <a:r>
              <a:rPr lang="ko-KR" altLang="en-US" sz="1200" dirty="0"/>
              <a:t>하나 이상의 문자로 이루어질 것</a:t>
            </a:r>
            <a:endParaRPr lang="en-US" altLang="ko-KR" sz="1200" dirty="0"/>
          </a:p>
          <a:p>
            <a:pPr lvl="3"/>
            <a:r>
              <a:rPr lang="ko-KR" altLang="en-US" sz="1200" dirty="0"/>
              <a:t>첫 글자에는 숫자 올 수 없음</a:t>
            </a:r>
            <a:endParaRPr lang="en-US" altLang="ko-KR" sz="1200" dirty="0"/>
          </a:p>
          <a:p>
            <a:pPr lvl="3"/>
            <a:r>
              <a:rPr lang="en-US" altLang="ko-KR" sz="1200" dirty="0"/>
              <a:t>$, _ </a:t>
            </a:r>
            <a:r>
              <a:rPr lang="ko-KR" altLang="en-US" sz="1200" dirty="0"/>
              <a:t>외의 특수 문자는 사용할 수 없음</a:t>
            </a:r>
            <a:endParaRPr lang="en-US" altLang="ko-KR" sz="1200" dirty="0"/>
          </a:p>
          <a:p>
            <a:pPr lvl="3"/>
            <a:r>
              <a:rPr lang="ko-KR" altLang="en-US" sz="1200" dirty="0"/>
              <a:t>자바 키워드는 사용할 수 없음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클래스 이름</a:t>
            </a:r>
            <a:r>
              <a:rPr lang="en-US" altLang="ko-KR" dirty="0"/>
              <a:t>.java’</a:t>
            </a:r>
            <a:r>
              <a:rPr lang="ko-KR" altLang="en-US" dirty="0"/>
              <a:t>로 소스 파일 생성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클래스 선언</a:t>
            </a: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303" y="1524000"/>
            <a:ext cx="47053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742531"/>
            <a:ext cx="6913644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9873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정적 </a:t>
            </a:r>
            <a:r>
              <a:rPr lang="ko-KR" altLang="en-US" dirty="0" err="1"/>
              <a:t>메소드</a:t>
            </a:r>
            <a:r>
              <a:rPr lang="ko-KR" altLang="en-US" dirty="0"/>
              <a:t> 선언 시 주의할 점</a:t>
            </a:r>
            <a:endParaRPr lang="en-US" altLang="ko-KR" dirty="0"/>
          </a:p>
          <a:p>
            <a:pPr lvl="1"/>
            <a:r>
              <a:rPr lang="ko-KR" altLang="en-US" dirty="0"/>
              <a:t>정적 </a:t>
            </a:r>
            <a:r>
              <a:rPr lang="ko-KR" altLang="en-US" dirty="0" err="1"/>
              <a:t>메소드</a:t>
            </a:r>
            <a:r>
              <a:rPr lang="ko-KR" altLang="en-US" dirty="0"/>
              <a:t> 선언 시 그 내부에 </a:t>
            </a:r>
            <a:r>
              <a:rPr lang="ko-KR" altLang="en-US" dirty="0" err="1"/>
              <a:t>인스턴스</a:t>
            </a:r>
            <a:r>
              <a:rPr lang="ko-KR" altLang="en-US" dirty="0"/>
              <a:t> 필드 및 </a:t>
            </a:r>
            <a:r>
              <a:rPr lang="ko-KR" altLang="en-US" dirty="0" err="1"/>
              <a:t>메소드</a:t>
            </a:r>
            <a:r>
              <a:rPr lang="ko-KR" altLang="en-US" dirty="0"/>
              <a:t> 사용 불가</a:t>
            </a:r>
            <a:endParaRPr lang="en-US" altLang="ko-KR" dirty="0"/>
          </a:p>
          <a:p>
            <a:pPr lvl="1"/>
            <a:r>
              <a:rPr lang="ko-KR" altLang="en-US" dirty="0"/>
              <a:t>정적 </a:t>
            </a:r>
            <a:r>
              <a:rPr lang="ko-KR" altLang="en-US" dirty="0" err="1"/>
              <a:t>메소드</a:t>
            </a:r>
            <a:r>
              <a:rPr lang="ko-KR" altLang="en-US" dirty="0"/>
              <a:t> 선언 시 그 객체 자신 참조인 </a:t>
            </a:r>
            <a:r>
              <a:rPr lang="en-US" altLang="ko-KR" dirty="0"/>
              <a:t>this </a:t>
            </a:r>
            <a:r>
              <a:rPr lang="ko-KR" altLang="en-US" dirty="0"/>
              <a:t>키워드 사용 불가</a:t>
            </a:r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멤버와 </a:t>
            </a:r>
            <a:r>
              <a:rPr lang="en-US" altLang="ko-KR" dirty="0"/>
              <a:t>static</a:t>
            </a:r>
            <a:endParaRPr lang="ko-KR" altLang="en-US" dirty="0"/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53" y="2209800"/>
            <a:ext cx="6440147" cy="405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1BAE408-7392-497C-9A7F-89B71D658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667000"/>
            <a:ext cx="3920531" cy="241921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0BF241F-2F18-4F67-9082-817A37779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600634"/>
            <a:ext cx="2743200" cy="2139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5973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r>
              <a:rPr lang="en-US" altLang="ko-KR" dirty="0"/>
              <a:t>main() </a:t>
            </a:r>
            <a:r>
              <a:rPr lang="ko-KR" altLang="en-US" dirty="0" err="1"/>
              <a:t>메소드</a:t>
            </a:r>
            <a:r>
              <a:rPr lang="ko-KR" altLang="en-US" dirty="0"/>
              <a:t> 정적 </a:t>
            </a:r>
            <a:r>
              <a:rPr lang="ko-KR" altLang="en-US" dirty="0" err="1"/>
              <a:t>메소드이므로</a:t>
            </a:r>
            <a:r>
              <a:rPr lang="ko-KR" altLang="en-US" dirty="0"/>
              <a:t> 동일 규칙 적용</a:t>
            </a:r>
          </a:p>
          <a:p>
            <a:pPr lvl="1"/>
            <a:endParaRPr lang="ko-KR" altLang="en-US" dirty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멤버와 </a:t>
            </a:r>
            <a:r>
              <a:rPr lang="en-US" altLang="ko-KR" dirty="0"/>
              <a:t>static</a:t>
            </a:r>
            <a:endParaRPr lang="ko-KR" altLang="en-US" dirty="0"/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10" y="1654395"/>
            <a:ext cx="6362700" cy="279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411" y="4432295"/>
            <a:ext cx="6387497" cy="1542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524000" y="2057400"/>
            <a:ext cx="1600200" cy="838200"/>
          </a:xfrm>
          <a:prstGeom prst="rect">
            <a:avLst/>
          </a:prstGeom>
          <a:noFill/>
          <a:ln w="3175">
            <a:solidFill>
              <a:srgbClr val="7A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3124200" y="243840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750355" y="1950469"/>
            <a:ext cx="346249" cy="9451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050" smtClean="0">
                <a:solidFill>
                  <a:srgbClr val="FF0000"/>
                </a:solidFill>
              </a:rPr>
              <a:t>인스턴스 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맴버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7354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멤버와 </a:t>
            </a:r>
            <a:r>
              <a:rPr lang="en-US" altLang="ko-KR" dirty="0"/>
              <a:t>static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37052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48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싱글톤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(singleton)</a:t>
            </a:r>
          </a:p>
          <a:p>
            <a:pPr lvl="1">
              <a:defRPr/>
            </a:pPr>
            <a:r>
              <a:rPr lang="ko-KR" altLang="en-US" dirty="0"/>
              <a:t>전체 프로그램에서 단 하나의 객체만 만들도록 보장하는 코딩 기법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싱글톤</a:t>
            </a:r>
            <a:r>
              <a:rPr lang="ko-KR" altLang="en-US" dirty="0"/>
              <a:t> 작성 방법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클래스 외부에서 </a:t>
            </a:r>
            <a:r>
              <a:rPr lang="en-US" altLang="ko-KR" dirty="0"/>
              <a:t>new </a:t>
            </a:r>
            <a:r>
              <a:rPr lang="ko-KR" altLang="en-US" dirty="0"/>
              <a:t>연산자 통해 </a:t>
            </a:r>
            <a:r>
              <a:rPr lang="ko-KR" altLang="en-US" dirty="0" err="1"/>
              <a:t>생성자</a:t>
            </a:r>
            <a:r>
              <a:rPr lang="ko-KR" altLang="en-US" dirty="0"/>
              <a:t> 호출하는 것 불가하도록 </a:t>
            </a:r>
            <a:r>
              <a:rPr lang="en-US" altLang="ko-KR" dirty="0">
                <a:solidFill>
                  <a:srgbClr val="C00000"/>
                </a:solidFill>
              </a:rPr>
              <a:t>private </a:t>
            </a:r>
            <a:r>
              <a:rPr lang="ko-KR" altLang="en-US" dirty="0">
                <a:solidFill>
                  <a:srgbClr val="C00000"/>
                </a:solidFill>
              </a:rPr>
              <a:t>접근 </a:t>
            </a:r>
            <a:r>
              <a:rPr lang="ko-KR" altLang="en-US" dirty="0" err="1">
                <a:solidFill>
                  <a:srgbClr val="C00000"/>
                </a:solidFill>
              </a:rPr>
              <a:t>제한자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자신의 타입인 정적 필드 선언 후 자신의 객체 생성해 초기화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외부에서 호출할 수 있는 </a:t>
            </a:r>
            <a:r>
              <a:rPr lang="en-US" altLang="ko-KR" dirty="0" err="1"/>
              <a:t>getInstance</a:t>
            </a:r>
            <a:r>
              <a:rPr lang="en-US" altLang="ko-KR" dirty="0"/>
              <a:t>() </a:t>
            </a:r>
            <a:r>
              <a:rPr lang="ko-KR" altLang="en-US" dirty="0"/>
              <a:t>선언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정적 필드에서 참조하는 자신의 객체 리턴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245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싱글톤</a:t>
            </a:r>
            <a:endParaRPr lang="ko-KR" altLang="en-US" dirty="0"/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9000"/>
            <a:ext cx="67437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E44454-628C-41EB-A087-37A152508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0" y="4142432"/>
            <a:ext cx="2362200" cy="6707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12CBD83E-667A-4FDD-A10A-AEBB55683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21553"/>
            <a:ext cx="3346848" cy="151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0114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싱글톤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1" y="1219200"/>
            <a:ext cx="4305300" cy="4724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14829"/>
          <a:stretch/>
        </p:blipFill>
        <p:spPr>
          <a:xfrm>
            <a:off x="457200" y="1219200"/>
            <a:ext cx="3733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638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final </a:t>
            </a:r>
            <a:r>
              <a:rPr lang="ko-KR" altLang="en-US" dirty="0">
                <a:solidFill>
                  <a:srgbClr val="C00000"/>
                </a:solidFill>
              </a:rPr>
              <a:t>필드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초기값이 저장되면 </a:t>
            </a:r>
            <a:r>
              <a:rPr lang="ko-KR" altLang="en-US" dirty="0" err="1"/>
              <a:t>최종값이</a:t>
            </a:r>
            <a:r>
              <a:rPr lang="ko-KR" altLang="en-US" dirty="0"/>
              <a:t> 되어 프로그램 실행 도중 수정 불가</a:t>
            </a: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final </a:t>
            </a:r>
            <a:r>
              <a:rPr lang="ko-KR" altLang="en-US" dirty="0"/>
              <a:t>필드의 초기값 주는 방법</a:t>
            </a:r>
            <a:endParaRPr lang="en-US" altLang="ko-KR" dirty="0"/>
          </a:p>
          <a:p>
            <a:pPr lvl="2"/>
            <a:r>
              <a:rPr lang="ko-KR" altLang="en-US" dirty="0"/>
              <a:t>단순 값일 경우</a:t>
            </a:r>
            <a:r>
              <a:rPr lang="en-US" altLang="ko-KR" dirty="0"/>
              <a:t> </a:t>
            </a:r>
            <a:r>
              <a:rPr lang="ko-KR" altLang="en-US" dirty="0"/>
              <a:t>필드 선언 시 초기화</a:t>
            </a:r>
            <a:r>
              <a:rPr lang="en-US" altLang="ko-KR" dirty="0"/>
              <a:t>(</a:t>
            </a:r>
            <a:r>
              <a:rPr lang="ko-KR" altLang="en-US" dirty="0"/>
              <a:t>주로 정적 필드</a:t>
            </a:r>
            <a:r>
              <a:rPr lang="en-US" altLang="ko-KR" dirty="0"/>
              <a:t>(</a:t>
            </a:r>
            <a:r>
              <a:rPr lang="ko-KR" altLang="en-US" dirty="0"/>
              <a:t>상수</a:t>
            </a:r>
            <a:r>
              <a:rPr lang="en-US" altLang="ko-KR" dirty="0"/>
              <a:t>)</a:t>
            </a:r>
            <a:r>
              <a:rPr lang="ko-KR" altLang="en-US" dirty="0"/>
              <a:t>일 경우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객체 생성 시 외부 데이터로 초기화 필요한 경우 </a:t>
            </a:r>
            <a:r>
              <a:rPr lang="ko-KR" altLang="en-US" dirty="0" err="1"/>
              <a:t>생성자에서</a:t>
            </a:r>
            <a:r>
              <a:rPr lang="ko-KR" altLang="en-US" dirty="0"/>
              <a:t> 초기화</a:t>
            </a:r>
            <a:r>
              <a:rPr lang="en-US" altLang="ko-KR" dirty="0"/>
              <a:t>(</a:t>
            </a:r>
            <a:r>
              <a:rPr lang="ko-KR" altLang="en-US" dirty="0"/>
              <a:t>주로 인스턴스 필드일 경우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인스턴스 </a:t>
            </a:r>
            <a:r>
              <a:rPr lang="en-US" altLang="ko-KR" dirty="0"/>
              <a:t>final </a:t>
            </a:r>
            <a:r>
              <a:rPr lang="ko-KR" altLang="en-US" dirty="0"/>
              <a:t>필드</a:t>
            </a:r>
            <a:endParaRPr lang="en-US" altLang="ko-KR" dirty="0"/>
          </a:p>
          <a:p>
            <a:pPr lvl="2"/>
            <a:r>
              <a:rPr lang="ko-KR" altLang="en-US" dirty="0"/>
              <a:t>객체에 한번 초기화된 데이터를 변경 불가로 만들 경우</a:t>
            </a:r>
            <a:r>
              <a:rPr lang="en-US" altLang="ko-KR" dirty="0"/>
              <a:t>: ex)</a:t>
            </a:r>
            <a:r>
              <a:rPr lang="ko-KR" altLang="en-US" dirty="0"/>
              <a:t> 주민 번호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정적 </a:t>
            </a:r>
            <a:r>
              <a:rPr lang="en-US" altLang="ko-KR" dirty="0"/>
              <a:t>final </a:t>
            </a:r>
            <a:r>
              <a:rPr lang="ko-KR" altLang="en-US" dirty="0"/>
              <a:t>필드 </a:t>
            </a:r>
            <a:r>
              <a:rPr lang="en-US" altLang="ko-KR" dirty="0"/>
              <a:t>(</a:t>
            </a:r>
            <a:r>
              <a:rPr lang="ko-KR" altLang="en-US" dirty="0"/>
              <a:t>관례적으로 모두 대문자로 작성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불편의 값인 상수를 만들 경우</a:t>
            </a:r>
            <a:r>
              <a:rPr lang="en-US" altLang="ko-KR" dirty="0"/>
              <a:t>: ex) PI</a:t>
            </a:r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</a:t>
            </a:r>
            <a:r>
              <a:rPr lang="ko-KR" altLang="en-US" dirty="0"/>
              <a:t>필드와 상수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38600"/>
            <a:ext cx="487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9E3288-D0A5-40CC-97F5-5F1719DEBA24}"/>
              </a:ext>
            </a:extLst>
          </p:cNvPr>
          <p:cNvSpPr txBox="1"/>
          <p:nvPr/>
        </p:nvSpPr>
        <p:spPr>
          <a:xfrm>
            <a:off x="3581401" y="4076548"/>
            <a:ext cx="373380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final String </a:t>
            </a:r>
            <a:r>
              <a:rPr lang="en-US" altLang="ko-KR" sz="1600" dirty="0" err="1"/>
              <a:t>ssn</a:t>
            </a:r>
            <a:r>
              <a:rPr lang="en-US" altLang="ko-KR" sz="1600" dirty="0"/>
              <a:t>;   //</a:t>
            </a:r>
            <a:r>
              <a:rPr lang="ko-KR" altLang="en-US" sz="1600" dirty="0" err="1"/>
              <a:t>생성자에서</a:t>
            </a:r>
            <a:r>
              <a:rPr lang="ko-KR" altLang="en-US" sz="1600" dirty="0"/>
              <a:t> 초기화</a:t>
            </a:r>
          </a:p>
        </p:txBody>
      </p:sp>
    </p:spTree>
    <p:extLst>
      <p:ext uri="{BB962C8B-B14F-4D97-AF65-F5344CB8AC3E}">
        <p14:creationId xmlns:p14="http://schemas.microsoft.com/office/powerpoint/2010/main" val="19373277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</a:t>
            </a:r>
            <a:r>
              <a:rPr lang="ko-KR" altLang="en-US" dirty="0"/>
              <a:t>필드와 상수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78" y="1295400"/>
            <a:ext cx="3552825" cy="3429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295400"/>
            <a:ext cx="44672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278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final </a:t>
            </a:r>
            <a:r>
              <a:rPr lang="ko-KR" altLang="en-US" dirty="0">
                <a:solidFill>
                  <a:srgbClr val="C00000"/>
                </a:solidFill>
              </a:rPr>
              <a:t>필드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정적 </a:t>
            </a:r>
            <a:r>
              <a:rPr lang="en-US" altLang="ko-KR" dirty="0"/>
              <a:t>final </a:t>
            </a:r>
            <a:r>
              <a:rPr lang="ko-KR" altLang="en-US" dirty="0"/>
              <a:t>필드 </a:t>
            </a:r>
            <a:r>
              <a:rPr lang="en-US" altLang="ko-KR" dirty="0"/>
              <a:t>(</a:t>
            </a:r>
            <a:r>
              <a:rPr lang="ko-KR" altLang="en-US" dirty="0"/>
              <a:t>관례적으로 모두 대문자로 작성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불편의 값인 상수를 만들 경우</a:t>
            </a:r>
            <a:r>
              <a:rPr lang="en-US" altLang="ko-KR" dirty="0"/>
              <a:t>: ex) PI</a:t>
            </a:r>
          </a:p>
        </p:txBody>
      </p:sp>
      <p:sp>
        <p:nvSpPr>
          <p:cNvPr id="2867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</a:t>
            </a:r>
            <a:r>
              <a:rPr lang="ko-KR" altLang="en-US" dirty="0"/>
              <a:t>필드와 상수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62200"/>
            <a:ext cx="5581650" cy="14303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42" y="3886201"/>
            <a:ext cx="5295900" cy="221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379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인스턴스</a:t>
            </a:r>
            <a:r>
              <a:rPr lang="ko-KR" altLang="en-US" dirty="0">
                <a:solidFill>
                  <a:srgbClr val="C00000"/>
                </a:solidFill>
              </a:rPr>
              <a:t> 멤버 </a:t>
            </a:r>
            <a:r>
              <a:rPr lang="en-US" altLang="ko-KR" dirty="0"/>
              <a:t>: </a:t>
            </a:r>
            <a:r>
              <a:rPr lang="ko-KR" altLang="en-US" dirty="0"/>
              <a:t>객체를 생성한 후 사용할 수 있는 필드와 </a:t>
            </a:r>
            <a:r>
              <a:rPr lang="ko-KR" altLang="en-US" dirty="0" err="1"/>
              <a:t>메소드</a:t>
            </a:r>
            <a:r>
              <a:rPr lang="en-US" altLang="ko-KR" dirty="0"/>
              <a:t>. </a:t>
            </a:r>
          </a:p>
          <a:p>
            <a:pPr marL="268288" lvl="1" indent="0">
              <a:buNone/>
              <a:defRPr/>
            </a:pPr>
            <a:r>
              <a:rPr lang="en-US" altLang="ko-KR" sz="1600" dirty="0"/>
              <a:t>                           </a:t>
            </a:r>
            <a:r>
              <a:rPr lang="ko-KR" altLang="en-US" sz="1600" dirty="0"/>
              <a:t>인스턴스 필드</a:t>
            </a:r>
            <a:r>
              <a:rPr lang="en-US" altLang="ko-KR" sz="1600" dirty="0"/>
              <a:t>. </a:t>
            </a:r>
            <a:r>
              <a:rPr lang="ko-KR" altLang="en-US" sz="1600" dirty="0"/>
              <a:t>인스턴스 </a:t>
            </a:r>
            <a:r>
              <a:rPr lang="ko-KR" altLang="en-US" sz="1600" dirty="0" err="1"/>
              <a:t>메소드</a:t>
            </a:r>
            <a:endParaRPr lang="en-US" altLang="ko-KR" sz="1600" dirty="0"/>
          </a:p>
          <a:p>
            <a:pPr marL="268288" lvl="1" indent="0">
              <a:buNone/>
              <a:defRPr/>
            </a:pPr>
            <a:endParaRPr lang="ko-KR" altLang="en-US" sz="800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C00000"/>
                </a:solidFill>
              </a:rPr>
              <a:t>this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객체 내부에서도 </a:t>
            </a:r>
            <a:r>
              <a:rPr lang="ko-KR" altLang="en-US" dirty="0" err="1"/>
              <a:t>인스턴스</a:t>
            </a:r>
            <a:r>
              <a:rPr lang="ko-KR" altLang="en-US" dirty="0"/>
              <a:t> 멤버에 접근하기 위해 </a:t>
            </a:r>
            <a:r>
              <a:rPr lang="en-US" altLang="ko-KR" dirty="0"/>
              <a:t>this</a:t>
            </a:r>
            <a:r>
              <a:rPr lang="ko-KR" altLang="en-US" dirty="0"/>
              <a:t>를 사용할 수 있음</a:t>
            </a:r>
            <a:r>
              <a:rPr lang="en-US" altLang="ko-KR" dirty="0"/>
              <a:t>. </a:t>
            </a:r>
          </a:p>
          <a:p>
            <a:pPr marL="268288" lvl="1" indent="0">
              <a:buNone/>
              <a:defRPr/>
            </a:pPr>
            <a:r>
              <a:rPr lang="en-US" altLang="ko-KR" dirty="0"/>
              <a:t>             </a:t>
            </a:r>
            <a:r>
              <a:rPr lang="ko-KR" altLang="en-US" dirty="0"/>
              <a:t>주로 </a:t>
            </a:r>
            <a:r>
              <a:rPr lang="ko-KR" altLang="en-US" dirty="0" err="1"/>
              <a:t>생성자와</a:t>
            </a:r>
            <a:r>
              <a:rPr lang="ko-KR" altLang="en-US" dirty="0"/>
              <a:t> </a:t>
            </a:r>
            <a:r>
              <a:rPr lang="ko-KR" altLang="en-US" dirty="0" err="1"/>
              <a:t>메소드의</a:t>
            </a:r>
            <a:r>
              <a:rPr lang="ko-KR" altLang="en-US" dirty="0"/>
              <a:t> 매개 변수 이름이 필드와 동일한 경우</a:t>
            </a:r>
            <a:r>
              <a:rPr lang="en-US" altLang="ko-KR" dirty="0"/>
              <a:t>, </a:t>
            </a:r>
            <a:r>
              <a:rPr lang="ko-KR" altLang="en-US" dirty="0"/>
              <a:t>인스턴스 멤버인 필드임을 명시</a:t>
            </a:r>
            <a:endParaRPr lang="en-US" altLang="ko-KR" dirty="0"/>
          </a:p>
          <a:p>
            <a:pPr lvl="1" indent="-136525">
              <a:defRPr/>
            </a:pPr>
            <a:endParaRPr lang="en-US" altLang="ko-KR" sz="900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정적 멤버 </a:t>
            </a:r>
            <a:r>
              <a:rPr lang="en-US" altLang="ko-KR" dirty="0"/>
              <a:t>: </a:t>
            </a:r>
            <a:r>
              <a:rPr lang="ko-KR" altLang="en-US" dirty="0"/>
              <a:t>클래스에 고정된 멤버로서 객체 생성하지 않고 사용할 수 있는 필드와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C00000"/>
                </a:solidFill>
              </a:rPr>
              <a:t>static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정적 멤버를 선언할 때 사용하는 키워드입니다</a:t>
            </a:r>
            <a:r>
              <a:rPr lang="en-US" altLang="ko-KR" dirty="0"/>
              <a:t>.</a:t>
            </a:r>
          </a:p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싱글톤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전체 프로그램에서 단 하나의 객체만 만들도록 보장해야 하는 경우 사용하는 코드 패턴</a:t>
            </a:r>
            <a:endParaRPr lang="en-US" altLang="ko-KR" dirty="0"/>
          </a:p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C00000"/>
                </a:solidFill>
              </a:rPr>
              <a:t>final </a:t>
            </a:r>
            <a:r>
              <a:rPr lang="ko-KR" altLang="en-US" dirty="0">
                <a:solidFill>
                  <a:srgbClr val="C00000"/>
                </a:solidFill>
              </a:rPr>
              <a:t>필드 </a:t>
            </a:r>
            <a:r>
              <a:rPr lang="en-US" altLang="ko-KR" dirty="0"/>
              <a:t>: </a:t>
            </a:r>
            <a:r>
              <a:rPr lang="ko-KR" altLang="en-US" dirty="0"/>
              <a:t>초기값 저장되면 이것이 </a:t>
            </a:r>
            <a:r>
              <a:rPr lang="ko-KR" altLang="en-US" dirty="0" err="1"/>
              <a:t>최종값이</a:t>
            </a:r>
            <a:r>
              <a:rPr lang="ko-KR" altLang="en-US" dirty="0"/>
              <a:t> 되어 프로그램 실행 도중 수정할 수 없는 필드</a:t>
            </a:r>
            <a:r>
              <a:rPr lang="en-US" altLang="ko-KR" dirty="0"/>
              <a:t>. </a:t>
            </a:r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상수 </a:t>
            </a:r>
            <a:r>
              <a:rPr lang="en-US" altLang="ko-KR" dirty="0"/>
              <a:t>: </a:t>
            </a:r>
            <a:r>
              <a:rPr lang="ko-KR" altLang="en-US" dirty="0"/>
              <a:t>불변의 값을 저장하는 정적 필드</a:t>
            </a:r>
            <a:r>
              <a:rPr lang="en-US" altLang="ko-KR" dirty="0"/>
              <a:t>. final static </a:t>
            </a:r>
            <a:r>
              <a:rPr lang="ko-KR" altLang="en-US" dirty="0"/>
              <a:t>키워드로 선언</a:t>
            </a:r>
            <a:endParaRPr lang="en-US" altLang="ko-KR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218364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06-6. </a:t>
            </a:r>
            <a:r>
              <a:rPr lang="ko-KR" altLang="en-US" b="1" dirty="0">
                <a:solidFill>
                  <a:schemeClr val="tx1"/>
                </a:solidFill>
              </a:rPr>
              <a:t>패키지와 접근 </a:t>
            </a:r>
            <a:r>
              <a:rPr lang="ko-KR" altLang="en-US" b="1" dirty="0" err="1">
                <a:solidFill>
                  <a:schemeClr val="tx1"/>
                </a:solidFill>
              </a:rPr>
              <a:t>제한자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D9F9944-5311-4D3D-B516-825BF1895A8F}"/>
              </a:ext>
            </a:extLst>
          </p:cNvPr>
          <p:cNvGrpSpPr/>
          <p:nvPr/>
        </p:nvGrpSpPr>
        <p:grpSpPr>
          <a:xfrm>
            <a:off x="1963738" y="0"/>
            <a:ext cx="7855173" cy="6400800"/>
            <a:chOff x="1963738" y="0"/>
            <a:chExt cx="7855173" cy="64008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09C49BE-E6B1-4CEF-BA72-98D811081139}"/>
                </a:ext>
              </a:extLst>
            </p:cNvPr>
            <p:cNvSpPr/>
            <p:nvPr/>
          </p:nvSpPr>
          <p:spPr>
            <a:xfrm>
              <a:off x="1968501" y="0"/>
              <a:ext cx="7175499" cy="3846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19">
              <a:extLst>
                <a:ext uri="{FF2B5EF4-FFF2-40B4-BE49-F238E27FC236}">
                  <a16:creationId xmlns:a16="http://schemas.microsoft.com/office/drawing/2014/main" id="{58FBA166-737A-4F40-8886-AF340EEAC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6998" y="346871"/>
              <a:ext cx="3341913" cy="3247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216B97-584B-483F-A30D-EC1EF486EBC2}"/>
                </a:ext>
              </a:extLst>
            </p:cNvPr>
            <p:cNvSpPr/>
            <p:nvPr/>
          </p:nvSpPr>
          <p:spPr>
            <a:xfrm>
              <a:off x="7602252" y="5627688"/>
              <a:ext cx="1091407" cy="773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11D8C61-9652-47C6-AEC2-79445EC52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3738" y="0"/>
              <a:ext cx="4970462" cy="388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9267507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>
                <a:solidFill>
                  <a:srgbClr val="C00000"/>
                </a:solidFill>
              </a:rPr>
              <a:t>클래스로부터 객체를 생성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en-US" altLang="ko-KR" dirty="0"/>
              <a:t>new </a:t>
            </a:r>
            <a:r>
              <a:rPr lang="ko-KR" altLang="en-US" dirty="0"/>
              <a:t>클래스</a:t>
            </a:r>
            <a:r>
              <a:rPr lang="en-US" altLang="ko-KR" dirty="0"/>
              <a:t>();</a:t>
            </a:r>
          </a:p>
          <a:p>
            <a:pPr lvl="1"/>
            <a:r>
              <a:rPr lang="en-US" altLang="ko-KR" dirty="0"/>
              <a:t>new </a:t>
            </a:r>
            <a:r>
              <a:rPr lang="ko-KR" altLang="en-US" dirty="0"/>
              <a:t>연산자로 메모리 </a:t>
            </a:r>
            <a:r>
              <a:rPr lang="ko-KR" altLang="en-US" dirty="0" err="1"/>
              <a:t>힙</a:t>
            </a:r>
            <a:r>
              <a:rPr lang="ko-KR" altLang="en-US" dirty="0"/>
              <a:t> 영역에 객체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객체 생성 후 객체 번지가 리턴</a:t>
            </a:r>
            <a:endParaRPr lang="en-US" altLang="ko-KR" dirty="0"/>
          </a:p>
          <a:p>
            <a:pPr lvl="2"/>
            <a:r>
              <a:rPr lang="ko-KR" altLang="en-US" dirty="0"/>
              <a:t>클래스 변수에 저장하여 변수 통해 객체 사용 가능</a:t>
            </a:r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생성과 클래스 변수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393798"/>
            <a:ext cx="1901158" cy="178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76600"/>
            <a:ext cx="7358063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19533"/>
            <a:ext cx="7358063" cy="75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B44C5AE-EB05-4DFB-A979-52959FD9A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549" y="4800600"/>
            <a:ext cx="3906830" cy="160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0732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342900" y="990601"/>
            <a:ext cx="8286750" cy="5400675"/>
          </a:xfrm>
          <a:prstGeom prst="roundRect">
            <a:avLst>
              <a:gd name="adj" fmla="val 12995"/>
            </a:avLst>
          </a:prstGeom>
          <a:ln>
            <a:round/>
            <a:headEnd/>
            <a:tailEnd/>
          </a:ln>
        </p:spPr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시작하기 전에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패키지 선언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접근 </a:t>
            </a:r>
            <a:r>
              <a:rPr lang="ko-KR" altLang="en-US" sz="2000" dirty="0" err="1"/>
              <a:t>제한자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클래스의 접근 제한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생성자의 접근 제한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필드와 </a:t>
            </a:r>
            <a:r>
              <a:rPr lang="ko-KR" altLang="en-US" sz="2000" dirty="0" err="1"/>
              <a:t>메소드의</a:t>
            </a:r>
            <a:r>
              <a:rPr lang="ko-KR" altLang="en-US" sz="2000" dirty="0"/>
              <a:t> 접근 제한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Getter</a:t>
            </a:r>
            <a:r>
              <a:rPr lang="ko-KR" altLang="en-US" sz="2000" dirty="0"/>
              <a:t>와 </a:t>
            </a:r>
            <a:r>
              <a:rPr lang="en-US" altLang="ko-KR" sz="2000" dirty="0"/>
              <a:t>Setter </a:t>
            </a:r>
            <a:r>
              <a:rPr lang="ko-KR" altLang="en-US" sz="2000" dirty="0" err="1"/>
              <a:t>메소드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키워드로 끝내는 </a:t>
            </a:r>
            <a:r>
              <a:rPr lang="ko-KR" altLang="en-US" sz="2000"/>
              <a:t>핵심 포인트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3558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프로젝트 </a:t>
            </a:r>
            <a:r>
              <a:rPr lang="ko-KR" altLang="en-US" dirty="0"/>
              <a:t>개발 시 클래스를 체계적으로 관리하기 위해 패키지를 사용한다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  </a:t>
            </a:r>
            <a:r>
              <a:rPr lang="ko-KR" altLang="en-US" dirty="0"/>
              <a:t>클래스와 클래스의 멤버를 사용 범위에 맞게 접근 </a:t>
            </a:r>
            <a:r>
              <a:rPr lang="ko-KR" altLang="en-US" dirty="0" err="1"/>
              <a:t>제한자를</a:t>
            </a:r>
            <a:r>
              <a:rPr lang="ko-KR" altLang="en-US" dirty="0"/>
              <a:t> 활용한다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패키지의 물리적인 형태는 파일 시스템의 폴더</a:t>
            </a:r>
            <a:endParaRPr lang="en-US" altLang="ko-KR" dirty="0"/>
          </a:p>
          <a:p>
            <a:pPr lvl="1"/>
            <a:r>
              <a:rPr lang="ko-KR" altLang="en-US" dirty="0"/>
              <a:t>패키지는 클래스의 일부분으로</a:t>
            </a:r>
            <a:r>
              <a:rPr lang="en-US" altLang="ko-KR" dirty="0"/>
              <a:t>, </a:t>
            </a:r>
            <a:r>
              <a:rPr lang="ko-KR" altLang="en-US" dirty="0"/>
              <a:t>클래스를 유일하게 만들어주는 </a:t>
            </a:r>
            <a:r>
              <a:rPr lang="ko-KR" altLang="en-US" dirty="0" err="1"/>
              <a:t>식별자</a:t>
            </a:r>
            <a:r>
              <a:rPr lang="ko-KR" altLang="en-US" dirty="0"/>
              <a:t> 역할</a:t>
            </a:r>
            <a:endParaRPr lang="en-US" altLang="ko-KR" dirty="0"/>
          </a:p>
          <a:p>
            <a:pPr lvl="1"/>
            <a:r>
              <a:rPr lang="ko-KR" altLang="en-US" dirty="0"/>
              <a:t>클래스 이름이 동일하더라도 패키지가 다르면 다른 클래스로 인식</a:t>
            </a:r>
            <a:endParaRPr lang="en-US" altLang="ko-KR" dirty="0"/>
          </a:p>
          <a:p>
            <a:pPr lvl="1"/>
            <a:r>
              <a:rPr lang="ko-KR" altLang="en-US" dirty="0"/>
              <a:t>클래스의 전체 이름은 패키지</a:t>
            </a:r>
            <a:r>
              <a:rPr lang="en-US" altLang="ko-KR" dirty="0"/>
              <a:t>+</a:t>
            </a:r>
            <a:r>
              <a:rPr lang="ko-KR" altLang="en-US" dirty="0"/>
              <a:t>클래스 사용해서 다음과 같이 표현</a:t>
            </a:r>
            <a:endParaRPr lang="en-US" altLang="ko-KR" dirty="0"/>
          </a:p>
          <a:p>
            <a:pPr lvl="2"/>
            <a:r>
              <a:rPr lang="ko-KR" altLang="en-US" dirty="0" err="1"/>
              <a:t>상위패키지</a:t>
            </a:r>
            <a:r>
              <a:rPr lang="en-US" altLang="ko-KR" dirty="0"/>
              <a:t>.</a:t>
            </a:r>
            <a:r>
              <a:rPr lang="ko-KR" altLang="en-US" dirty="0" err="1"/>
              <a:t>하위패키지</a:t>
            </a:r>
            <a:r>
              <a:rPr lang="en-US" altLang="ko-KR" dirty="0"/>
              <a:t>.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2"/>
            <a:r>
              <a:rPr lang="en-US" altLang="ko-KR" dirty="0" err="1"/>
              <a:t>com.mycompany.A</a:t>
            </a:r>
            <a:endParaRPr lang="en-US" altLang="ko-KR" dirty="0"/>
          </a:p>
          <a:p>
            <a:pPr lvl="2"/>
            <a:r>
              <a:rPr lang="en-US" altLang="ko-KR" dirty="0" err="1"/>
              <a:t>com.yourcompany.B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5885F-1BCD-4FBD-8E7E-2B8A6ACAD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353" y="4191000"/>
            <a:ext cx="3459247" cy="216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938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패키지 선언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클래스 작성 시 해당 클래스가 어떤 패키지에 속할 것인지를 선언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패키지 이름 규칙</a:t>
            </a:r>
            <a:endParaRPr lang="en-US" altLang="ko-KR" dirty="0"/>
          </a:p>
          <a:p>
            <a:pPr lvl="2"/>
            <a:r>
              <a:rPr lang="en-US" altLang="ko-KR" dirty="0"/>
              <a:t>- </a:t>
            </a:r>
            <a:r>
              <a:rPr lang="ko-KR" altLang="en-US" dirty="0"/>
              <a:t>숫자로 시작 불가</a:t>
            </a:r>
            <a:endParaRPr lang="en-US" altLang="ko-KR" dirty="0"/>
          </a:p>
          <a:p>
            <a:pPr lvl="2"/>
            <a:r>
              <a:rPr lang="en-US" altLang="ko-KR" dirty="0"/>
              <a:t>- _ </a:t>
            </a:r>
            <a:r>
              <a:rPr lang="ko-KR" altLang="en-US" dirty="0"/>
              <a:t>및 </a:t>
            </a:r>
            <a:r>
              <a:rPr lang="en-US" altLang="ko-KR" dirty="0"/>
              <a:t>$ </a:t>
            </a:r>
            <a:r>
              <a:rPr lang="ko-KR" altLang="en-US" dirty="0"/>
              <a:t>제외한 특수문자 사용 불가</a:t>
            </a:r>
            <a:endParaRPr lang="en-US" altLang="ko-KR" dirty="0"/>
          </a:p>
          <a:p>
            <a:pPr lvl="2"/>
            <a:r>
              <a:rPr lang="en-US" altLang="ko-KR" dirty="0"/>
              <a:t>- java</a:t>
            </a:r>
            <a:r>
              <a:rPr lang="ko-KR" altLang="en-US" dirty="0"/>
              <a:t>로 시작하는 패키지는 자바 표준 </a:t>
            </a:r>
            <a:r>
              <a:rPr lang="en-US" altLang="ko-KR" dirty="0"/>
              <a:t>API</a:t>
            </a:r>
            <a:r>
              <a:rPr lang="ko-KR" altLang="en-US" dirty="0"/>
              <a:t> 에서만 사용하므로 사용 불가</a:t>
            </a:r>
            <a:endParaRPr lang="en-US" altLang="ko-KR" dirty="0"/>
          </a:p>
          <a:p>
            <a:pPr lvl="2"/>
            <a:r>
              <a:rPr lang="en-US" altLang="ko-KR" dirty="0"/>
              <a:t>- </a:t>
            </a:r>
            <a:r>
              <a:rPr lang="ko-KR" altLang="en-US" dirty="0"/>
              <a:t>모두 소문자로 작성하는 것이 관례</a:t>
            </a:r>
          </a:p>
          <a:p>
            <a:pPr lvl="1"/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선언</a:t>
            </a:r>
          </a:p>
        </p:txBody>
      </p:sp>
      <p:pic>
        <p:nvPicPr>
          <p:cNvPr id="81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13" y="3489581"/>
            <a:ext cx="3403539" cy="127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AAF9018-3526-4836-84C9-4D51B727A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06" y="2324768"/>
            <a:ext cx="3170175" cy="9754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6534FD-F086-4DF8-A618-47D1D4267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560" y="2324768"/>
            <a:ext cx="3617767" cy="9754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C54C7B-A826-4756-BB2A-627EE585F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450" y="3489581"/>
            <a:ext cx="2667000" cy="12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395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선언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1600"/>
            <a:ext cx="4420217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94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import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사용하고자 하는 클래스 또는 인터페이스가 다른 패키지에 소속된 경우</a:t>
            </a:r>
            <a:endParaRPr lang="en-US" altLang="ko-KR" dirty="0"/>
          </a:p>
          <a:p>
            <a:pPr lvl="1"/>
            <a:r>
              <a:rPr lang="ko-KR" altLang="en-US" dirty="0"/>
              <a:t>해당 패키지 클래스 또는 인터페이스 가져와 사용할 것임을 컴파일러에 통지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패키지 선언과 클래스 선언 사이에 작성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하위 패키지는 별도로 </a:t>
            </a:r>
            <a:r>
              <a:rPr lang="en-US" altLang="ko-KR" dirty="0"/>
              <a:t>import</a:t>
            </a:r>
            <a:r>
              <a:rPr lang="ko-KR" altLang="en-US" dirty="0"/>
              <a:t>를 해야함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70297" lvl="2" indent="0">
              <a:buNone/>
            </a:pPr>
            <a:endParaRPr lang="en-US" altLang="ko-KR" dirty="0"/>
          </a:p>
          <a:p>
            <a:pPr marL="470297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다른 패키지에 동일한 이름의 클래스가 있을 경우</a:t>
            </a:r>
            <a:endParaRPr lang="en-US" altLang="ko-KR" dirty="0"/>
          </a:p>
          <a:p>
            <a:pPr marL="470297" lvl="2" indent="0">
              <a:buNone/>
            </a:pPr>
            <a:r>
              <a:rPr lang="en-US" altLang="ko-KR" dirty="0"/>
              <a:t>   import</a:t>
            </a:r>
            <a:r>
              <a:rPr lang="ko-KR" altLang="en-US" dirty="0"/>
              <a:t>와 상관없이 클래스 전체 이름을 기술</a:t>
            </a:r>
            <a:endParaRPr lang="en-US" altLang="ko-KR" dirty="0"/>
          </a:p>
          <a:p>
            <a:pPr marL="470297" lvl="2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선언</a:t>
            </a: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2200"/>
            <a:ext cx="784681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2D61612-4BA1-4493-9CC2-3F3EC51B4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125" y="2397622"/>
            <a:ext cx="2771690" cy="22500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F9CB83-B622-4305-9D94-F8ABE6DA6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88" y="4647703"/>
            <a:ext cx="3142965" cy="68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495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선언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4" y="1508544"/>
            <a:ext cx="2486025" cy="685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9" y="2727744"/>
            <a:ext cx="2476500" cy="838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85764" y="1203744"/>
            <a:ext cx="2838881" cy="259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6" y="3510353"/>
            <a:ext cx="1905000" cy="60007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513" y="1262453"/>
            <a:ext cx="2238375" cy="5429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176" y="1276480"/>
            <a:ext cx="2295525" cy="7905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1087" y="2043198"/>
            <a:ext cx="2171700" cy="77152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284913" y="1194306"/>
            <a:ext cx="2606820" cy="11063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3074" y="2067055"/>
            <a:ext cx="1704975" cy="3619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5965337" y="1190798"/>
            <a:ext cx="2743200" cy="1857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7312" y="2824421"/>
            <a:ext cx="1619250" cy="5524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1400" y="3581442"/>
            <a:ext cx="5038725" cy="2821698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7033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접근 </a:t>
            </a:r>
            <a:r>
              <a:rPr lang="ko-KR" altLang="en-US" dirty="0" err="1">
                <a:solidFill>
                  <a:srgbClr val="C00000"/>
                </a:solidFill>
              </a:rPr>
              <a:t>제한자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(access modifier)</a:t>
            </a:r>
          </a:p>
          <a:p>
            <a:pPr lvl="1">
              <a:defRPr/>
            </a:pPr>
            <a:r>
              <a:rPr lang="ko-KR" altLang="en-US" dirty="0"/>
              <a:t>클래스와 인터페이스 및 이들이 가진 멤버의 접근 제한</a:t>
            </a:r>
            <a:endParaRPr lang="en-US" altLang="ko-KR" dirty="0"/>
          </a:p>
          <a:p>
            <a:pPr marL="267891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>
                <a:solidFill>
                  <a:srgbClr val="C00000"/>
                </a:solidFill>
              </a:rPr>
              <a:t>public </a:t>
            </a:r>
            <a:r>
              <a:rPr lang="ko-KR" altLang="en-US" dirty="0">
                <a:solidFill>
                  <a:srgbClr val="C00000"/>
                </a:solidFill>
              </a:rPr>
              <a:t>접근 </a:t>
            </a:r>
            <a:r>
              <a:rPr lang="ko-KR" altLang="en-US" dirty="0" err="1">
                <a:solidFill>
                  <a:srgbClr val="C00000"/>
                </a:solidFill>
              </a:rPr>
              <a:t>제한자</a:t>
            </a:r>
            <a:endParaRPr lang="en-US" altLang="ko-KR" dirty="0">
              <a:solidFill>
                <a:srgbClr val="C00000"/>
              </a:solidFill>
            </a:endParaRPr>
          </a:p>
          <a:p>
            <a:pPr lvl="2">
              <a:defRPr/>
            </a:pPr>
            <a:r>
              <a:rPr lang="ko-KR" altLang="en-US" dirty="0"/>
              <a:t>외부 클래스가 자유롭게 사용할 수 있도록 함</a:t>
            </a:r>
            <a:endParaRPr lang="en-US" altLang="ko-KR" dirty="0"/>
          </a:p>
          <a:p>
            <a:pPr lvl="1">
              <a:defRPr/>
            </a:pPr>
            <a:r>
              <a:rPr lang="en-US" altLang="ko-KR" dirty="0">
                <a:solidFill>
                  <a:srgbClr val="C00000"/>
                </a:solidFill>
              </a:rPr>
              <a:t>protected </a:t>
            </a:r>
            <a:r>
              <a:rPr lang="ko-KR" altLang="en-US" dirty="0">
                <a:solidFill>
                  <a:srgbClr val="C00000"/>
                </a:solidFill>
              </a:rPr>
              <a:t>접근 </a:t>
            </a:r>
            <a:r>
              <a:rPr lang="ko-KR" altLang="en-US" dirty="0" err="1">
                <a:solidFill>
                  <a:srgbClr val="C00000"/>
                </a:solidFill>
              </a:rPr>
              <a:t>제한자</a:t>
            </a:r>
            <a:endParaRPr lang="en-US" altLang="ko-KR" dirty="0">
              <a:solidFill>
                <a:srgbClr val="C00000"/>
              </a:solidFill>
            </a:endParaRPr>
          </a:p>
          <a:p>
            <a:pPr lvl="2">
              <a:defRPr/>
            </a:pPr>
            <a:r>
              <a:rPr lang="ko-KR" altLang="en-US" dirty="0"/>
              <a:t>같은 패키지 또는 자식 클래스에서 사용할 수 있도록 함</a:t>
            </a:r>
            <a:endParaRPr lang="en-US" altLang="ko-KR" dirty="0"/>
          </a:p>
          <a:p>
            <a:pPr lvl="1">
              <a:defRPr/>
            </a:pPr>
            <a:r>
              <a:rPr lang="en-US" altLang="ko-KR" dirty="0">
                <a:solidFill>
                  <a:srgbClr val="C00000"/>
                </a:solidFill>
              </a:rPr>
              <a:t>private </a:t>
            </a:r>
            <a:r>
              <a:rPr lang="ko-KR" altLang="en-US" dirty="0">
                <a:solidFill>
                  <a:srgbClr val="C00000"/>
                </a:solidFill>
              </a:rPr>
              <a:t>접근 </a:t>
            </a:r>
            <a:r>
              <a:rPr lang="ko-KR" altLang="en-US" dirty="0" err="1">
                <a:solidFill>
                  <a:srgbClr val="C00000"/>
                </a:solidFill>
              </a:rPr>
              <a:t>제한자</a:t>
            </a:r>
            <a:endParaRPr lang="en-US" altLang="ko-KR" dirty="0">
              <a:solidFill>
                <a:srgbClr val="C00000"/>
              </a:solidFill>
            </a:endParaRPr>
          </a:p>
          <a:p>
            <a:pPr lvl="2">
              <a:defRPr/>
            </a:pPr>
            <a:r>
              <a:rPr lang="ko-KR" altLang="en-US" dirty="0"/>
              <a:t>외부에서 사용할 수 없도록 함</a:t>
            </a:r>
            <a:endParaRPr lang="en-US" altLang="ko-KR" dirty="0"/>
          </a:p>
          <a:p>
            <a:pPr lvl="1">
              <a:defRPr/>
            </a:pPr>
            <a:r>
              <a:rPr lang="en-US" altLang="ko-KR" dirty="0">
                <a:solidFill>
                  <a:srgbClr val="C00000"/>
                </a:solidFill>
              </a:rPr>
              <a:t>default </a:t>
            </a:r>
            <a:r>
              <a:rPr lang="ko-KR" altLang="en-US" dirty="0">
                <a:solidFill>
                  <a:srgbClr val="C00000"/>
                </a:solidFill>
              </a:rPr>
              <a:t>접근 제한</a:t>
            </a:r>
            <a:endParaRPr lang="en-US" altLang="ko-KR" dirty="0">
              <a:solidFill>
                <a:srgbClr val="C00000"/>
              </a:solidFill>
            </a:endParaRPr>
          </a:p>
          <a:p>
            <a:pPr lvl="2">
              <a:defRPr/>
            </a:pPr>
            <a:r>
              <a:rPr lang="ko-KR" altLang="en-US" dirty="0"/>
              <a:t>같은 패키지에 소속된 클래스에서만 사용할 수 있도록 함</a:t>
            </a:r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 </a:t>
            </a:r>
            <a:r>
              <a:rPr lang="ko-KR" altLang="en-US" dirty="0" err="1"/>
              <a:t>제한자</a:t>
            </a:r>
            <a:endParaRPr lang="ko-KR" altLang="en-US" dirty="0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191000"/>
            <a:ext cx="37528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9028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클래스 접근 제한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같은 패키지 내에서만 사용할 것인지 다른 패키지 내에서도 사용할 수 있도록 할 것인지 결정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클래스의 접근 제한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0693872-C624-4700-AA1F-9E0BE3E33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04" y="1905000"/>
            <a:ext cx="4739536" cy="243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7936358-C461-4966-9E47-E8F8BF1C5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303" y="4253312"/>
            <a:ext cx="4739536" cy="222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2347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클래스 접근 제한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같은 패키지 내에서만 사용할 것인지 다른 패키지 내에서도 사용할 수 있도록 할 것인지 결정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클래스의 접근 제한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09800"/>
            <a:ext cx="2971800" cy="819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300412"/>
            <a:ext cx="3049349" cy="1295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2743200"/>
            <a:ext cx="1819275" cy="1143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167" y="4707486"/>
            <a:ext cx="3027182" cy="160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71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생성자</a:t>
            </a:r>
            <a:r>
              <a:rPr lang="ko-KR" altLang="en-US" dirty="0"/>
              <a:t> 접근 제한에 따라 </a:t>
            </a:r>
            <a:r>
              <a:rPr lang="ko-KR" altLang="en-US" dirty="0" err="1"/>
              <a:t>생성자</a:t>
            </a:r>
            <a:r>
              <a:rPr lang="ko-KR" altLang="en-US" dirty="0"/>
              <a:t> 호출 가능 여부 결정</a:t>
            </a:r>
          </a:p>
        </p:txBody>
      </p:sp>
      <p:sp>
        <p:nvSpPr>
          <p:cNvPr id="2662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생성자의 접근 제한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7354547" cy="486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962400" y="3048000"/>
            <a:ext cx="1866900" cy="1752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6172200" y="3048000"/>
            <a:ext cx="1625742" cy="17526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육각형 3"/>
          <p:cNvSpPr/>
          <p:nvPr/>
        </p:nvSpPr>
        <p:spPr>
          <a:xfrm>
            <a:off x="4343400" y="3352799"/>
            <a:ext cx="1179853" cy="589547"/>
          </a:xfrm>
          <a:prstGeom prst="hex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Public</a:t>
            </a:r>
            <a:endParaRPr lang="en-US" altLang="ko-KR" sz="1200" dirty="0"/>
          </a:p>
        </p:txBody>
      </p:sp>
      <p:sp>
        <p:nvSpPr>
          <p:cNvPr id="8" name="육각형 7"/>
          <p:cNvSpPr/>
          <p:nvPr/>
        </p:nvSpPr>
        <p:spPr>
          <a:xfrm>
            <a:off x="4343400" y="4076699"/>
            <a:ext cx="1179853" cy="589547"/>
          </a:xfrm>
          <a:prstGeom prst="hex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Protected</a:t>
            </a:r>
            <a:endParaRPr lang="en-US" altLang="ko-KR" sz="1200" dirty="0"/>
          </a:p>
        </p:txBody>
      </p:sp>
      <p:sp>
        <p:nvSpPr>
          <p:cNvPr id="9" name="육각형 8"/>
          <p:cNvSpPr/>
          <p:nvPr/>
        </p:nvSpPr>
        <p:spPr>
          <a:xfrm>
            <a:off x="6503789" y="3321590"/>
            <a:ext cx="1179853" cy="589547"/>
          </a:xfrm>
          <a:prstGeom prst="hex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private</a:t>
            </a:r>
            <a:endParaRPr lang="ko-KR" altLang="en-US" sz="1200" dirty="0"/>
          </a:p>
        </p:txBody>
      </p:sp>
      <p:sp>
        <p:nvSpPr>
          <p:cNvPr id="10" name="육각형 9"/>
          <p:cNvSpPr/>
          <p:nvPr/>
        </p:nvSpPr>
        <p:spPr>
          <a:xfrm>
            <a:off x="6503788" y="4098136"/>
            <a:ext cx="1179853" cy="589547"/>
          </a:xfrm>
          <a:prstGeom prst="hex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Public</a:t>
            </a:r>
          </a:p>
          <a:p>
            <a:pPr algn="ctr"/>
            <a:r>
              <a:rPr lang="en-US" altLang="ko-KR" sz="1200" dirty="0"/>
              <a:t>Protected</a:t>
            </a:r>
          </a:p>
          <a:p>
            <a:pPr algn="ctr"/>
            <a:r>
              <a:rPr lang="en-US" altLang="ko-KR" sz="1200" dirty="0"/>
              <a:t>private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4036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          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70297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클래스의 두 용도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 dirty="0">
                <a:solidFill>
                  <a:schemeClr val="tx2"/>
                </a:solidFill>
              </a:rPr>
              <a:t>라이브러리</a:t>
            </a:r>
            <a:r>
              <a:rPr lang="en-US" altLang="ko-KR" dirty="0">
                <a:solidFill>
                  <a:schemeClr val="tx2"/>
                </a:solidFill>
              </a:rPr>
              <a:t>(API : Application Program Interface) </a:t>
            </a:r>
            <a:r>
              <a:rPr lang="ko-KR" altLang="en-US" dirty="0">
                <a:solidFill>
                  <a:schemeClr val="tx2"/>
                </a:solidFill>
              </a:rPr>
              <a:t>클래스</a:t>
            </a:r>
            <a:endParaRPr lang="en-US" altLang="ko-KR" dirty="0">
              <a:solidFill>
                <a:schemeClr val="tx2"/>
              </a:solidFill>
            </a:endParaRPr>
          </a:p>
          <a:p>
            <a:pPr lvl="2">
              <a:defRPr/>
            </a:pPr>
            <a:r>
              <a:rPr lang="ko-KR" altLang="en-US" dirty="0"/>
              <a:t>객체 생성 및 </a:t>
            </a:r>
            <a:r>
              <a:rPr lang="ko-KR" altLang="en-US" dirty="0" err="1"/>
              <a:t>메소드</a:t>
            </a:r>
            <a:r>
              <a:rPr lang="ko-KR" altLang="en-US" dirty="0"/>
              <a:t> 제공 역할</a:t>
            </a:r>
            <a:r>
              <a:rPr lang="en-US" altLang="ko-KR" dirty="0"/>
              <a:t>  - </a:t>
            </a:r>
            <a:r>
              <a:rPr lang="en-US" altLang="ko-KR" dirty="0">
                <a:solidFill>
                  <a:schemeClr val="tx2"/>
                </a:solidFill>
              </a:rPr>
              <a:t>Student.java</a:t>
            </a:r>
          </a:p>
          <a:p>
            <a:pPr lvl="1">
              <a:defRPr/>
            </a:pPr>
            <a:r>
              <a:rPr lang="ko-KR" altLang="en-US" dirty="0">
                <a:solidFill>
                  <a:schemeClr val="tx2"/>
                </a:solidFill>
              </a:rPr>
              <a:t>실행 클래스</a:t>
            </a:r>
            <a:endParaRPr lang="en-US" altLang="ko-KR" dirty="0">
              <a:solidFill>
                <a:schemeClr val="tx2"/>
              </a:solidFill>
            </a:endParaRPr>
          </a:p>
          <a:p>
            <a:pPr lvl="2">
              <a:defRPr/>
            </a:pPr>
            <a:r>
              <a:rPr lang="en-US" altLang="ko-KR" dirty="0"/>
              <a:t> main() </a:t>
            </a:r>
            <a:r>
              <a:rPr lang="ko-KR" altLang="en-US" dirty="0" err="1"/>
              <a:t>메소드</a:t>
            </a:r>
            <a:r>
              <a:rPr lang="ko-KR" altLang="en-US" dirty="0"/>
              <a:t> 제공 역할</a:t>
            </a:r>
            <a:r>
              <a:rPr lang="en-US" altLang="ko-KR" dirty="0"/>
              <a:t> - </a:t>
            </a:r>
            <a:r>
              <a:rPr lang="en-US" altLang="ko-KR" dirty="0">
                <a:solidFill>
                  <a:schemeClr val="tx2"/>
                </a:solidFill>
              </a:rPr>
              <a:t>StudentExample.java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생성과 클래스 변수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F3C8BF-838C-480D-AF55-C3BE3BD29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61982"/>
            <a:ext cx="2066109" cy="53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 descr="C:\Users\yongkwon\AppData\Local\Temp\SNAGHTMLc76be1.PNG">
            <a:extLst>
              <a:ext uri="{FF2B5EF4-FFF2-40B4-BE49-F238E27FC236}">
                <a16:creationId xmlns:a16="http://schemas.microsoft.com/office/drawing/2014/main" id="{C0AAFA5A-3919-4F64-87C3-9273AB646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21207"/>
            <a:ext cx="5533918" cy="24252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328852"/>
            <a:ext cx="2923889" cy="17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7835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필드와 </a:t>
            </a:r>
            <a:r>
              <a:rPr lang="ko-KR" altLang="en-US" dirty="0" err="1"/>
              <a:t>메소드의</a:t>
            </a:r>
            <a:r>
              <a:rPr lang="ko-KR" altLang="en-US" dirty="0"/>
              <a:t> 접근 제한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필드와 </a:t>
            </a:r>
            <a:r>
              <a:rPr lang="ko-KR" altLang="en-US" dirty="0" err="1"/>
              <a:t>메소드의</a:t>
            </a:r>
            <a:r>
              <a:rPr lang="ko-KR" altLang="en-US" dirty="0"/>
              <a:t> 접근 제한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801199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696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필드와 </a:t>
            </a:r>
            <a:r>
              <a:rPr lang="ko-KR" altLang="en-US" dirty="0" err="1"/>
              <a:t>메소드의</a:t>
            </a:r>
            <a:r>
              <a:rPr lang="ko-KR" altLang="en-US" dirty="0"/>
              <a:t> 접근 제한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35330"/>
            <a:ext cx="2895600" cy="24937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979" y="1285464"/>
            <a:ext cx="2895600" cy="25435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579" y="1335330"/>
            <a:ext cx="1990725" cy="1095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35" y="4062412"/>
            <a:ext cx="2524125" cy="2033588"/>
          </a:xfrm>
          <a:prstGeom prst="rect">
            <a:avLst/>
          </a:prstGeom>
        </p:spPr>
      </p:pic>
      <p:sp>
        <p:nvSpPr>
          <p:cNvPr id="7" name="자유형 6"/>
          <p:cNvSpPr/>
          <p:nvPr/>
        </p:nvSpPr>
        <p:spPr>
          <a:xfrm>
            <a:off x="390698" y="922713"/>
            <a:ext cx="6305377" cy="3208712"/>
          </a:xfrm>
          <a:custGeom>
            <a:avLst/>
            <a:gdLst>
              <a:gd name="connsiteX0" fmla="*/ 864524 w 6683433"/>
              <a:gd name="connsiteY0" fmla="*/ 182880 h 3208712"/>
              <a:gd name="connsiteX1" fmla="*/ 864524 w 6683433"/>
              <a:gd name="connsiteY1" fmla="*/ 182880 h 3208712"/>
              <a:gd name="connsiteX2" fmla="*/ 457200 w 6683433"/>
              <a:gd name="connsiteY2" fmla="*/ 191192 h 3208712"/>
              <a:gd name="connsiteX3" fmla="*/ 432262 w 6683433"/>
              <a:gd name="connsiteY3" fmla="*/ 199505 h 3208712"/>
              <a:gd name="connsiteX4" fmla="*/ 382386 w 6683433"/>
              <a:gd name="connsiteY4" fmla="*/ 207818 h 3208712"/>
              <a:gd name="connsiteX5" fmla="*/ 307571 w 6683433"/>
              <a:gd name="connsiteY5" fmla="*/ 232756 h 3208712"/>
              <a:gd name="connsiteX6" fmla="*/ 282633 w 6683433"/>
              <a:gd name="connsiteY6" fmla="*/ 241069 h 3208712"/>
              <a:gd name="connsiteX7" fmla="*/ 249382 w 6683433"/>
              <a:gd name="connsiteY7" fmla="*/ 249382 h 3208712"/>
              <a:gd name="connsiteX8" fmla="*/ 191193 w 6683433"/>
              <a:gd name="connsiteY8" fmla="*/ 299258 h 3208712"/>
              <a:gd name="connsiteX9" fmla="*/ 99753 w 6683433"/>
              <a:gd name="connsiteY9" fmla="*/ 382385 h 3208712"/>
              <a:gd name="connsiteX10" fmla="*/ 83127 w 6683433"/>
              <a:gd name="connsiteY10" fmla="*/ 415636 h 3208712"/>
              <a:gd name="connsiteX11" fmla="*/ 58189 w 6683433"/>
              <a:gd name="connsiteY11" fmla="*/ 532014 h 3208712"/>
              <a:gd name="connsiteX12" fmla="*/ 41564 w 6683433"/>
              <a:gd name="connsiteY12" fmla="*/ 565265 h 3208712"/>
              <a:gd name="connsiteX13" fmla="*/ 33251 w 6683433"/>
              <a:gd name="connsiteY13" fmla="*/ 640080 h 3208712"/>
              <a:gd name="connsiteX14" fmla="*/ 16626 w 6683433"/>
              <a:gd name="connsiteY14" fmla="*/ 781396 h 3208712"/>
              <a:gd name="connsiteX15" fmla="*/ 0 w 6683433"/>
              <a:gd name="connsiteY15" fmla="*/ 831272 h 3208712"/>
              <a:gd name="connsiteX16" fmla="*/ 8313 w 6683433"/>
              <a:gd name="connsiteY16" fmla="*/ 1554480 h 3208712"/>
              <a:gd name="connsiteX17" fmla="*/ 24938 w 6683433"/>
              <a:gd name="connsiteY17" fmla="*/ 1662545 h 3208712"/>
              <a:gd name="connsiteX18" fmla="*/ 41564 w 6683433"/>
              <a:gd name="connsiteY18" fmla="*/ 1695796 h 3208712"/>
              <a:gd name="connsiteX19" fmla="*/ 58189 w 6683433"/>
              <a:gd name="connsiteY19" fmla="*/ 1745672 h 3208712"/>
              <a:gd name="connsiteX20" fmla="*/ 74815 w 6683433"/>
              <a:gd name="connsiteY20" fmla="*/ 1820487 h 3208712"/>
              <a:gd name="connsiteX21" fmla="*/ 91440 w 6683433"/>
              <a:gd name="connsiteY21" fmla="*/ 1845425 h 3208712"/>
              <a:gd name="connsiteX22" fmla="*/ 124691 w 6683433"/>
              <a:gd name="connsiteY22" fmla="*/ 1961803 h 3208712"/>
              <a:gd name="connsiteX23" fmla="*/ 133004 w 6683433"/>
              <a:gd name="connsiteY23" fmla="*/ 2011680 h 3208712"/>
              <a:gd name="connsiteX24" fmla="*/ 149629 w 6683433"/>
              <a:gd name="connsiteY24" fmla="*/ 2078182 h 3208712"/>
              <a:gd name="connsiteX25" fmla="*/ 157942 w 6683433"/>
              <a:gd name="connsiteY25" fmla="*/ 2111432 h 3208712"/>
              <a:gd name="connsiteX26" fmla="*/ 174567 w 6683433"/>
              <a:gd name="connsiteY26" fmla="*/ 2161309 h 3208712"/>
              <a:gd name="connsiteX27" fmla="*/ 182880 w 6683433"/>
              <a:gd name="connsiteY27" fmla="*/ 2202872 h 3208712"/>
              <a:gd name="connsiteX28" fmla="*/ 174567 w 6683433"/>
              <a:gd name="connsiteY28" fmla="*/ 2427316 h 3208712"/>
              <a:gd name="connsiteX29" fmla="*/ 166255 w 6683433"/>
              <a:gd name="connsiteY29" fmla="*/ 2468880 h 3208712"/>
              <a:gd name="connsiteX30" fmla="*/ 174567 w 6683433"/>
              <a:gd name="connsiteY30" fmla="*/ 2618509 h 3208712"/>
              <a:gd name="connsiteX31" fmla="*/ 199506 w 6683433"/>
              <a:gd name="connsiteY31" fmla="*/ 2660072 h 3208712"/>
              <a:gd name="connsiteX32" fmla="*/ 216131 w 6683433"/>
              <a:gd name="connsiteY32" fmla="*/ 2693323 h 3208712"/>
              <a:gd name="connsiteX33" fmla="*/ 266007 w 6683433"/>
              <a:gd name="connsiteY33" fmla="*/ 2743200 h 3208712"/>
              <a:gd name="connsiteX34" fmla="*/ 340822 w 6683433"/>
              <a:gd name="connsiteY34" fmla="*/ 2768138 h 3208712"/>
              <a:gd name="connsiteX35" fmla="*/ 432262 w 6683433"/>
              <a:gd name="connsiteY35" fmla="*/ 2784763 h 3208712"/>
              <a:gd name="connsiteX36" fmla="*/ 465513 w 6683433"/>
              <a:gd name="connsiteY36" fmla="*/ 2801389 h 3208712"/>
              <a:gd name="connsiteX37" fmla="*/ 490451 w 6683433"/>
              <a:gd name="connsiteY37" fmla="*/ 2809702 h 3208712"/>
              <a:gd name="connsiteX38" fmla="*/ 532015 w 6683433"/>
              <a:gd name="connsiteY38" fmla="*/ 2826327 h 3208712"/>
              <a:gd name="connsiteX39" fmla="*/ 598517 w 6683433"/>
              <a:gd name="connsiteY39" fmla="*/ 2859578 h 3208712"/>
              <a:gd name="connsiteX40" fmla="*/ 689957 w 6683433"/>
              <a:gd name="connsiteY40" fmla="*/ 2917767 h 3208712"/>
              <a:gd name="connsiteX41" fmla="*/ 731520 w 6683433"/>
              <a:gd name="connsiteY41" fmla="*/ 2926080 h 3208712"/>
              <a:gd name="connsiteX42" fmla="*/ 773084 w 6683433"/>
              <a:gd name="connsiteY42" fmla="*/ 2942705 h 3208712"/>
              <a:gd name="connsiteX43" fmla="*/ 831273 w 6683433"/>
              <a:gd name="connsiteY43" fmla="*/ 2975956 h 3208712"/>
              <a:gd name="connsiteX44" fmla="*/ 1030778 w 6683433"/>
              <a:gd name="connsiteY44" fmla="*/ 3017520 h 3208712"/>
              <a:gd name="connsiteX45" fmla="*/ 1404851 w 6683433"/>
              <a:gd name="connsiteY45" fmla="*/ 3025832 h 3208712"/>
              <a:gd name="connsiteX46" fmla="*/ 1870364 w 6683433"/>
              <a:gd name="connsiteY46" fmla="*/ 3017520 h 3208712"/>
              <a:gd name="connsiteX47" fmla="*/ 2103120 w 6683433"/>
              <a:gd name="connsiteY47" fmla="*/ 2942705 h 3208712"/>
              <a:gd name="connsiteX48" fmla="*/ 2128058 w 6683433"/>
              <a:gd name="connsiteY48" fmla="*/ 2934392 h 3208712"/>
              <a:gd name="connsiteX49" fmla="*/ 2236124 w 6683433"/>
              <a:gd name="connsiteY49" fmla="*/ 2867891 h 3208712"/>
              <a:gd name="connsiteX50" fmla="*/ 2277687 w 6683433"/>
              <a:gd name="connsiteY50" fmla="*/ 2859578 h 3208712"/>
              <a:gd name="connsiteX51" fmla="*/ 2369127 w 6683433"/>
              <a:gd name="connsiteY51" fmla="*/ 2818014 h 3208712"/>
              <a:gd name="connsiteX52" fmla="*/ 2901142 w 6683433"/>
              <a:gd name="connsiteY52" fmla="*/ 2834640 h 3208712"/>
              <a:gd name="connsiteX53" fmla="*/ 3067397 w 6683433"/>
              <a:gd name="connsiteY53" fmla="*/ 2884516 h 3208712"/>
              <a:gd name="connsiteX54" fmla="*/ 3341717 w 6683433"/>
              <a:gd name="connsiteY54" fmla="*/ 3000894 h 3208712"/>
              <a:gd name="connsiteX55" fmla="*/ 3383280 w 6683433"/>
              <a:gd name="connsiteY55" fmla="*/ 3017520 h 3208712"/>
              <a:gd name="connsiteX56" fmla="*/ 3433157 w 6683433"/>
              <a:gd name="connsiteY56" fmla="*/ 3042458 h 3208712"/>
              <a:gd name="connsiteX57" fmla="*/ 3524597 w 6683433"/>
              <a:gd name="connsiteY57" fmla="*/ 3092334 h 3208712"/>
              <a:gd name="connsiteX58" fmla="*/ 3574473 w 6683433"/>
              <a:gd name="connsiteY58" fmla="*/ 3108960 h 3208712"/>
              <a:gd name="connsiteX59" fmla="*/ 3649287 w 6683433"/>
              <a:gd name="connsiteY59" fmla="*/ 3150523 h 3208712"/>
              <a:gd name="connsiteX60" fmla="*/ 3848793 w 6683433"/>
              <a:gd name="connsiteY60" fmla="*/ 3183774 h 3208712"/>
              <a:gd name="connsiteX61" fmla="*/ 3965171 w 6683433"/>
              <a:gd name="connsiteY61" fmla="*/ 3208712 h 3208712"/>
              <a:gd name="connsiteX62" fmla="*/ 4563687 w 6683433"/>
              <a:gd name="connsiteY62" fmla="*/ 3200400 h 3208712"/>
              <a:gd name="connsiteX63" fmla="*/ 4896197 w 6683433"/>
              <a:gd name="connsiteY63" fmla="*/ 3150523 h 3208712"/>
              <a:gd name="connsiteX64" fmla="*/ 5037513 w 6683433"/>
              <a:gd name="connsiteY64" fmla="*/ 3108960 h 3208712"/>
              <a:gd name="connsiteX65" fmla="*/ 5112327 w 6683433"/>
              <a:gd name="connsiteY65" fmla="*/ 3075709 h 3208712"/>
              <a:gd name="connsiteX66" fmla="*/ 5187142 w 6683433"/>
              <a:gd name="connsiteY66" fmla="*/ 3034145 h 3208712"/>
              <a:gd name="connsiteX67" fmla="*/ 5370022 w 6683433"/>
              <a:gd name="connsiteY67" fmla="*/ 2959331 h 3208712"/>
              <a:gd name="connsiteX68" fmla="*/ 5461462 w 6683433"/>
              <a:gd name="connsiteY68" fmla="*/ 2951018 h 3208712"/>
              <a:gd name="connsiteX69" fmla="*/ 5536277 w 6683433"/>
              <a:gd name="connsiteY69" fmla="*/ 2926080 h 3208712"/>
              <a:gd name="connsiteX70" fmla="*/ 6068291 w 6683433"/>
              <a:gd name="connsiteY70" fmla="*/ 2901142 h 3208712"/>
              <a:gd name="connsiteX71" fmla="*/ 6168044 w 6683433"/>
              <a:gd name="connsiteY71" fmla="*/ 2859578 h 3208712"/>
              <a:gd name="connsiteX72" fmla="*/ 6251171 w 6683433"/>
              <a:gd name="connsiteY72" fmla="*/ 2818014 h 3208712"/>
              <a:gd name="connsiteX73" fmla="*/ 6350924 w 6683433"/>
              <a:gd name="connsiteY73" fmla="*/ 2726574 h 3208712"/>
              <a:gd name="connsiteX74" fmla="*/ 6384175 w 6683433"/>
              <a:gd name="connsiteY74" fmla="*/ 2676698 h 3208712"/>
              <a:gd name="connsiteX75" fmla="*/ 6417426 w 6683433"/>
              <a:gd name="connsiteY75" fmla="*/ 2593571 h 3208712"/>
              <a:gd name="connsiteX76" fmla="*/ 6400800 w 6683433"/>
              <a:gd name="connsiteY76" fmla="*/ 2177934 h 3208712"/>
              <a:gd name="connsiteX77" fmla="*/ 6367549 w 6683433"/>
              <a:gd name="connsiteY77" fmla="*/ 2094807 h 3208712"/>
              <a:gd name="connsiteX78" fmla="*/ 6367549 w 6683433"/>
              <a:gd name="connsiteY78" fmla="*/ 1512916 h 3208712"/>
              <a:gd name="connsiteX79" fmla="*/ 6384175 w 6683433"/>
              <a:gd name="connsiteY79" fmla="*/ 1354974 h 3208712"/>
              <a:gd name="connsiteX80" fmla="*/ 6400800 w 6683433"/>
              <a:gd name="connsiteY80" fmla="*/ 1296785 h 3208712"/>
              <a:gd name="connsiteX81" fmla="*/ 6442364 w 6683433"/>
              <a:gd name="connsiteY81" fmla="*/ 1172094 h 3208712"/>
              <a:gd name="connsiteX82" fmla="*/ 6458989 w 6683433"/>
              <a:gd name="connsiteY82" fmla="*/ 1113905 h 3208712"/>
              <a:gd name="connsiteX83" fmla="*/ 6483927 w 6683433"/>
              <a:gd name="connsiteY83" fmla="*/ 1055716 h 3208712"/>
              <a:gd name="connsiteX84" fmla="*/ 6508866 w 6683433"/>
              <a:gd name="connsiteY84" fmla="*/ 980902 h 3208712"/>
              <a:gd name="connsiteX85" fmla="*/ 6591993 w 6683433"/>
              <a:gd name="connsiteY85" fmla="*/ 806334 h 3208712"/>
              <a:gd name="connsiteX86" fmla="*/ 6608618 w 6683433"/>
              <a:gd name="connsiteY86" fmla="*/ 764771 h 3208712"/>
              <a:gd name="connsiteX87" fmla="*/ 6616931 w 6683433"/>
              <a:gd name="connsiteY87" fmla="*/ 739832 h 3208712"/>
              <a:gd name="connsiteX88" fmla="*/ 6658495 w 6683433"/>
              <a:gd name="connsiteY88" fmla="*/ 640080 h 3208712"/>
              <a:gd name="connsiteX89" fmla="*/ 6675120 w 6683433"/>
              <a:gd name="connsiteY89" fmla="*/ 598516 h 3208712"/>
              <a:gd name="connsiteX90" fmla="*/ 6683433 w 6683433"/>
              <a:gd name="connsiteY90" fmla="*/ 565265 h 3208712"/>
              <a:gd name="connsiteX91" fmla="*/ 6666807 w 6683433"/>
              <a:gd name="connsiteY91" fmla="*/ 324196 h 3208712"/>
              <a:gd name="connsiteX92" fmla="*/ 6616931 w 6683433"/>
              <a:gd name="connsiteY92" fmla="*/ 257694 h 3208712"/>
              <a:gd name="connsiteX93" fmla="*/ 6591993 w 6683433"/>
              <a:gd name="connsiteY93" fmla="*/ 216131 h 3208712"/>
              <a:gd name="connsiteX94" fmla="*/ 6508866 w 6683433"/>
              <a:gd name="connsiteY94" fmla="*/ 174567 h 3208712"/>
              <a:gd name="connsiteX95" fmla="*/ 6450677 w 6683433"/>
              <a:gd name="connsiteY95" fmla="*/ 133003 h 3208712"/>
              <a:gd name="connsiteX96" fmla="*/ 6251171 w 6683433"/>
              <a:gd name="connsiteY96" fmla="*/ 49876 h 3208712"/>
              <a:gd name="connsiteX97" fmla="*/ 6226233 w 6683433"/>
              <a:gd name="connsiteY97" fmla="*/ 41563 h 3208712"/>
              <a:gd name="connsiteX98" fmla="*/ 6192982 w 6683433"/>
              <a:gd name="connsiteY98" fmla="*/ 33251 h 3208712"/>
              <a:gd name="connsiteX99" fmla="*/ 6126480 w 6683433"/>
              <a:gd name="connsiteY99" fmla="*/ 8312 h 3208712"/>
              <a:gd name="connsiteX100" fmla="*/ 5976851 w 6683433"/>
              <a:gd name="connsiteY100" fmla="*/ 0 h 3208712"/>
              <a:gd name="connsiteX101" fmla="*/ 4887884 w 6683433"/>
              <a:gd name="connsiteY101" fmla="*/ 24938 h 3208712"/>
              <a:gd name="connsiteX102" fmla="*/ 4771506 w 6683433"/>
              <a:gd name="connsiteY102" fmla="*/ 49876 h 3208712"/>
              <a:gd name="connsiteX103" fmla="*/ 4522124 w 6683433"/>
              <a:gd name="connsiteY103" fmla="*/ 66502 h 3208712"/>
              <a:gd name="connsiteX104" fmla="*/ 4264429 w 6683433"/>
              <a:gd name="connsiteY104" fmla="*/ 99752 h 3208712"/>
              <a:gd name="connsiteX105" fmla="*/ 4131426 w 6683433"/>
              <a:gd name="connsiteY105" fmla="*/ 116378 h 3208712"/>
              <a:gd name="connsiteX106" fmla="*/ 3532909 w 6683433"/>
              <a:gd name="connsiteY106" fmla="*/ 141316 h 3208712"/>
              <a:gd name="connsiteX107" fmla="*/ 3200400 w 6683433"/>
              <a:gd name="connsiteY107" fmla="*/ 174567 h 3208712"/>
              <a:gd name="connsiteX108" fmla="*/ 3017520 w 6683433"/>
              <a:gd name="connsiteY108" fmla="*/ 182880 h 3208712"/>
              <a:gd name="connsiteX109" fmla="*/ 2859578 w 6683433"/>
              <a:gd name="connsiteY109" fmla="*/ 199505 h 3208712"/>
              <a:gd name="connsiteX110" fmla="*/ 2718262 w 6683433"/>
              <a:gd name="connsiteY110" fmla="*/ 224443 h 3208712"/>
              <a:gd name="connsiteX111" fmla="*/ 2593571 w 6683433"/>
              <a:gd name="connsiteY111" fmla="*/ 241069 h 3208712"/>
              <a:gd name="connsiteX112" fmla="*/ 2477193 w 6683433"/>
              <a:gd name="connsiteY112" fmla="*/ 274320 h 3208712"/>
              <a:gd name="connsiteX113" fmla="*/ 2028306 w 6683433"/>
              <a:gd name="connsiteY113" fmla="*/ 324196 h 3208712"/>
              <a:gd name="connsiteX114" fmla="*/ 1529542 w 6683433"/>
              <a:gd name="connsiteY114" fmla="*/ 307571 h 3208712"/>
              <a:gd name="connsiteX115" fmla="*/ 1487978 w 6683433"/>
              <a:gd name="connsiteY115" fmla="*/ 299258 h 3208712"/>
              <a:gd name="connsiteX116" fmla="*/ 1388226 w 6683433"/>
              <a:gd name="connsiteY116" fmla="*/ 249382 h 3208712"/>
              <a:gd name="connsiteX117" fmla="*/ 1346662 w 6683433"/>
              <a:gd name="connsiteY117" fmla="*/ 224443 h 3208712"/>
              <a:gd name="connsiteX118" fmla="*/ 1296786 w 6683433"/>
              <a:gd name="connsiteY118" fmla="*/ 199505 h 3208712"/>
              <a:gd name="connsiteX119" fmla="*/ 1263535 w 6683433"/>
              <a:gd name="connsiteY119" fmla="*/ 174567 h 3208712"/>
              <a:gd name="connsiteX120" fmla="*/ 1221971 w 6683433"/>
              <a:gd name="connsiteY120" fmla="*/ 157942 h 3208712"/>
              <a:gd name="connsiteX121" fmla="*/ 1130531 w 6683433"/>
              <a:gd name="connsiteY121" fmla="*/ 116378 h 3208712"/>
              <a:gd name="connsiteX122" fmla="*/ 1055717 w 6683433"/>
              <a:gd name="connsiteY122" fmla="*/ 108065 h 3208712"/>
              <a:gd name="connsiteX123" fmla="*/ 831273 w 6683433"/>
              <a:gd name="connsiteY123" fmla="*/ 116378 h 3208712"/>
              <a:gd name="connsiteX124" fmla="*/ 789709 w 6683433"/>
              <a:gd name="connsiteY124" fmla="*/ 149629 h 3208712"/>
              <a:gd name="connsiteX125" fmla="*/ 756458 w 6683433"/>
              <a:gd name="connsiteY125" fmla="*/ 157942 h 3208712"/>
              <a:gd name="connsiteX126" fmla="*/ 739833 w 6683433"/>
              <a:gd name="connsiteY126" fmla="*/ 166254 h 3208712"/>
              <a:gd name="connsiteX127" fmla="*/ 748146 w 6683433"/>
              <a:gd name="connsiteY127" fmla="*/ 157942 h 3208712"/>
              <a:gd name="connsiteX128" fmla="*/ 814647 w 6683433"/>
              <a:gd name="connsiteY128" fmla="*/ 174567 h 320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6683433" h="3208712">
                <a:moveTo>
                  <a:pt x="864524" y="182880"/>
                </a:moveTo>
                <a:lnTo>
                  <a:pt x="864524" y="182880"/>
                </a:lnTo>
                <a:lnTo>
                  <a:pt x="457200" y="191192"/>
                </a:lnTo>
                <a:cubicBezTo>
                  <a:pt x="448444" y="191529"/>
                  <a:pt x="440816" y="197604"/>
                  <a:pt x="432262" y="199505"/>
                </a:cubicBezTo>
                <a:cubicBezTo>
                  <a:pt x="415809" y="203161"/>
                  <a:pt x="398672" y="203475"/>
                  <a:pt x="382386" y="207818"/>
                </a:cubicBezTo>
                <a:cubicBezTo>
                  <a:pt x="356986" y="214591"/>
                  <a:pt x="332509" y="224443"/>
                  <a:pt x="307571" y="232756"/>
                </a:cubicBezTo>
                <a:cubicBezTo>
                  <a:pt x="299258" y="235527"/>
                  <a:pt x="291134" y="238944"/>
                  <a:pt x="282633" y="241069"/>
                </a:cubicBezTo>
                <a:lnTo>
                  <a:pt x="249382" y="249382"/>
                </a:lnTo>
                <a:cubicBezTo>
                  <a:pt x="185707" y="291831"/>
                  <a:pt x="271823" y="232067"/>
                  <a:pt x="191193" y="299258"/>
                </a:cubicBezTo>
                <a:cubicBezTo>
                  <a:pt x="134085" y="346848"/>
                  <a:pt x="131077" y="332266"/>
                  <a:pt x="99753" y="382385"/>
                </a:cubicBezTo>
                <a:cubicBezTo>
                  <a:pt x="93185" y="392893"/>
                  <a:pt x="87362" y="403990"/>
                  <a:pt x="83127" y="415636"/>
                </a:cubicBezTo>
                <a:cubicBezTo>
                  <a:pt x="37329" y="541581"/>
                  <a:pt x="92463" y="406343"/>
                  <a:pt x="58189" y="532014"/>
                </a:cubicBezTo>
                <a:cubicBezTo>
                  <a:pt x="54929" y="543969"/>
                  <a:pt x="47106" y="554181"/>
                  <a:pt x="41564" y="565265"/>
                </a:cubicBezTo>
                <a:cubicBezTo>
                  <a:pt x="38793" y="590203"/>
                  <a:pt x="35748" y="615113"/>
                  <a:pt x="33251" y="640080"/>
                </a:cubicBezTo>
                <a:cubicBezTo>
                  <a:pt x="29851" y="674079"/>
                  <a:pt x="26423" y="742207"/>
                  <a:pt x="16626" y="781396"/>
                </a:cubicBezTo>
                <a:cubicBezTo>
                  <a:pt x="12376" y="798397"/>
                  <a:pt x="5542" y="814647"/>
                  <a:pt x="0" y="831272"/>
                </a:cubicBezTo>
                <a:cubicBezTo>
                  <a:pt x="2771" y="1072341"/>
                  <a:pt x="3185" y="1313449"/>
                  <a:pt x="8313" y="1554480"/>
                </a:cubicBezTo>
                <a:cubicBezTo>
                  <a:pt x="8392" y="1558205"/>
                  <a:pt x="22539" y="1654547"/>
                  <a:pt x="24938" y="1662545"/>
                </a:cubicBezTo>
                <a:cubicBezTo>
                  <a:pt x="28499" y="1674414"/>
                  <a:pt x="36962" y="1684290"/>
                  <a:pt x="41564" y="1695796"/>
                </a:cubicBezTo>
                <a:cubicBezTo>
                  <a:pt x="48073" y="1712067"/>
                  <a:pt x="53578" y="1728765"/>
                  <a:pt x="58189" y="1745672"/>
                </a:cubicBezTo>
                <a:cubicBezTo>
                  <a:pt x="61148" y="1756523"/>
                  <a:pt x="69216" y="1807423"/>
                  <a:pt x="74815" y="1820487"/>
                </a:cubicBezTo>
                <a:cubicBezTo>
                  <a:pt x="78750" y="1829670"/>
                  <a:pt x="85898" y="1837112"/>
                  <a:pt x="91440" y="1845425"/>
                </a:cubicBezTo>
                <a:cubicBezTo>
                  <a:pt x="110150" y="1976388"/>
                  <a:pt x="84052" y="1829725"/>
                  <a:pt x="124691" y="1961803"/>
                </a:cubicBezTo>
                <a:cubicBezTo>
                  <a:pt x="129648" y="1977913"/>
                  <a:pt x="129472" y="1995199"/>
                  <a:pt x="133004" y="2011680"/>
                </a:cubicBezTo>
                <a:cubicBezTo>
                  <a:pt x="137792" y="2034022"/>
                  <a:pt x="144087" y="2056015"/>
                  <a:pt x="149629" y="2078182"/>
                </a:cubicBezTo>
                <a:cubicBezTo>
                  <a:pt x="152400" y="2089265"/>
                  <a:pt x="154329" y="2100594"/>
                  <a:pt x="157942" y="2111432"/>
                </a:cubicBezTo>
                <a:cubicBezTo>
                  <a:pt x="163484" y="2128058"/>
                  <a:pt x="169956" y="2144402"/>
                  <a:pt x="174567" y="2161309"/>
                </a:cubicBezTo>
                <a:cubicBezTo>
                  <a:pt x="178284" y="2174940"/>
                  <a:pt x="180109" y="2189018"/>
                  <a:pt x="182880" y="2202872"/>
                </a:cubicBezTo>
                <a:cubicBezTo>
                  <a:pt x="180109" y="2277687"/>
                  <a:pt x="179237" y="2352596"/>
                  <a:pt x="174567" y="2427316"/>
                </a:cubicBezTo>
                <a:cubicBezTo>
                  <a:pt x="173686" y="2441417"/>
                  <a:pt x="166255" y="2454751"/>
                  <a:pt x="166255" y="2468880"/>
                </a:cubicBezTo>
                <a:cubicBezTo>
                  <a:pt x="166255" y="2518833"/>
                  <a:pt x="169831" y="2568781"/>
                  <a:pt x="174567" y="2618509"/>
                </a:cubicBezTo>
                <a:cubicBezTo>
                  <a:pt x="176839" y="2642363"/>
                  <a:pt x="184304" y="2644871"/>
                  <a:pt x="199506" y="2660072"/>
                </a:cubicBezTo>
                <a:cubicBezTo>
                  <a:pt x="205048" y="2671156"/>
                  <a:pt x="208390" y="2683647"/>
                  <a:pt x="216131" y="2693323"/>
                </a:cubicBezTo>
                <a:cubicBezTo>
                  <a:pt x="230819" y="2711683"/>
                  <a:pt x="244177" y="2734468"/>
                  <a:pt x="266007" y="2743200"/>
                </a:cubicBezTo>
                <a:cubicBezTo>
                  <a:pt x="298696" y="2756275"/>
                  <a:pt x="308011" y="2762172"/>
                  <a:pt x="340822" y="2768138"/>
                </a:cubicBezTo>
                <a:cubicBezTo>
                  <a:pt x="450052" y="2787999"/>
                  <a:pt x="356836" y="2765908"/>
                  <a:pt x="432262" y="2784763"/>
                </a:cubicBezTo>
                <a:cubicBezTo>
                  <a:pt x="443346" y="2790305"/>
                  <a:pt x="454123" y="2796507"/>
                  <a:pt x="465513" y="2801389"/>
                </a:cubicBezTo>
                <a:cubicBezTo>
                  <a:pt x="473567" y="2804841"/>
                  <a:pt x="482247" y="2806625"/>
                  <a:pt x="490451" y="2809702"/>
                </a:cubicBezTo>
                <a:cubicBezTo>
                  <a:pt x="504423" y="2814941"/>
                  <a:pt x="518467" y="2820074"/>
                  <a:pt x="532015" y="2826327"/>
                </a:cubicBezTo>
                <a:cubicBezTo>
                  <a:pt x="554518" y="2836713"/>
                  <a:pt x="578690" y="2844708"/>
                  <a:pt x="598517" y="2859578"/>
                </a:cubicBezTo>
                <a:cubicBezTo>
                  <a:pt x="629423" y="2882758"/>
                  <a:pt x="652336" y="2902092"/>
                  <a:pt x="689957" y="2917767"/>
                </a:cubicBezTo>
                <a:cubicBezTo>
                  <a:pt x="702999" y="2923201"/>
                  <a:pt x="717987" y="2922020"/>
                  <a:pt x="731520" y="2926080"/>
                </a:cubicBezTo>
                <a:cubicBezTo>
                  <a:pt x="745813" y="2930368"/>
                  <a:pt x="759229" y="2937163"/>
                  <a:pt x="773084" y="2942705"/>
                </a:cubicBezTo>
                <a:cubicBezTo>
                  <a:pt x="798795" y="2968417"/>
                  <a:pt x="785222" y="2959210"/>
                  <a:pt x="831273" y="2975956"/>
                </a:cubicBezTo>
                <a:cubicBezTo>
                  <a:pt x="896445" y="2999655"/>
                  <a:pt x="960234" y="3013933"/>
                  <a:pt x="1030778" y="3017520"/>
                </a:cubicBezTo>
                <a:cubicBezTo>
                  <a:pt x="1155339" y="3023854"/>
                  <a:pt x="1280160" y="3023061"/>
                  <a:pt x="1404851" y="3025832"/>
                </a:cubicBezTo>
                <a:cubicBezTo>
                  <a:pt x="1560022" y="3023061"/>
                  <a:pt x="1716256" y="3035866"/>
                  <a:pt x="1870364" y="3017520"/>
                </a:cubicBezTo>
                <a:cubicBezTo>
                  <a:pt x="1951287" y="3007886"/>
                  <a:pt x="2025561" y="2967724"/>
                  <a:pt x="2103120" y="2942705"/>
                </a:cubicBezTo>
                <a:cubicBezTo>
                  <a:pt x="2111459" y="2940015"/>
                  <a:pt x="2120767" y="2939252"/>
                  <a:pt x="2128058" y="2934392"/>
                </a:cubicBezTo>
                <a:cubicBezTo>
                  <a:pt x="2154694" y="2916635"/>
                  <a:pt x="2207353" y="2879879"/>
                  <a:pt x="2236124" y="2867891"/>
                </a:cubicBezTo>
                <a:cubicBezTo>
                  <a:pt x="2249166" y="2862457"/>
                  <a:pt x="2263833" y="2862349"/>
                  <a:pt x="2277687" y="2859578"/>
                </a:cubicBezTo>
                <a:cubicBezTo>
                  <a:pt x="2308167" y="2845723"/>
                  <a:pt x="2337364" y="2828602"/>
                  <a:pt x="2369127" y="2818014"/>
                </a:cubicBezTo>
                <a:cubicBezTo>
                  <a:pt x="2524021" y="2766383"/>
                  <a:pt x="2824200" y="2828941"/>
                  <a:pt x="2901142" y="2834640"/>
                </a:cubicBezTo>
                <a:cubicBezTo>
                  <a:pt x="2961627" y="2851136"/>
                  <a:pt x="3009468" y="2862367"/>
                  <a:pt x="3067397" y="2884516"/>
                </a:cubicBezTo>
                <a:cubicBezTo>
                  <a:pt x="3441537" y="3027569"/>
                  <a:pt x="3160877" y="2917428"/>
                  <a:pt x="3341717" y="3000894"/>
                </a:cubicBezTo>
                <a:cubicBezTo>
                  <a:pt x="3355265" y="3007147"/>
                  <a:pt x="3369696" y="3011345"/>
                  <a:pt x="3383280" y="3017520"/>
                </a:cubicBezTo>
                <a:cubicBezTo>
                  <a:pt x="3400202" y="3025212"/>
                  <a:pt x="3416839" y="3033557"/>
                  <a:pt x="3433157" y="3042458"/>
                </a:cubicBezTo>
                <a:cubicBezTo>
                  <a:pt x="3478842" y="3067377"/>
                  <a:pt x="3473864" y="3071195"/>
                  <a:pt x="3524597" y="3092334"/>
                </a:cubicBezTo>
                <a:cubicBezTo>
                  <a:pt x="3540774" y="3099074"/>
                  <a:pt x="3558592" y="3101549"/>
                  <a:pt x="3574473" y="3108960"/>
                </a:cubicBezTo>
                <a:cubicBezTo>
                  <a:pt x="3600325" y="3121024"/>
                  <a:pt x="3622518" y="3140661"/>
                  <a:pt x="3649287" y="3150523"/>
                </a:cubicBezTo>
                <a:cubicBezTo>
                  <a:pt x="3682594" y="3162794"/>
                  <a:pt x="3826815" y="3179849"/>
                  <a:pt x="3848793" y="3183774"/>
                </a:cubicBezTo>
                <a:cubicBezTo>
                  <a:pt x="3887849" y="3190748"/>
                  <a:pt x="3926378" y="3200399"/>
                  <a:pt x="3965171" y="3208712"/>
                </a:cubicBezTo>
                <a:cubicBezTo>
                  <a:pt x="4164676" y="3205941"/>
                  <a:pt x="4364397" y="3210074"/>
                  <a:pt x="4563687" y="3200400"/>
                </a:cubicBezTo>
                <a:cubicBezTo>
                  <a:pt x="4595786" y="3198842"/>
                  <a:pt x="4810850" y="3175625"/>
                  <a:pt x="4896197" y="3150523"/>
                </a:cubicBezTo>
                <a:cubicBezTo>
                  <a:pt x="5088325" y="3094014"/>
                  <a:pt x="4829837" y="3155109"/>
                  <a:pt x="5037513" y="3108960"/>
                </a:cubicBezTo>
                <a:cubicBezTo>
                  <a:pt x="5062451" y="3097876"/>
                  <a:pt x="5087918" y="3087914"/>
                  <a:pt x="5112327" y="3075709"/>
                </a:cubicBezTo>
                <a:cubicBezTo>
                  <a:pt x="5137844" y="3062951"/>
                  <a:pt x="5161142" y="3045887"/>
                  <a:pt x="5187142" y="3034145"/>
                </a:cubicBezTo>
                <a:cubicBezTo>
                  <a:pt x="5247168" y="3007036"/>
                  <a:pt x="5304429" y="2965294"/>
                  <a:pt x="5370022" y="2959331"/>
                </a:cubicBezTo>
                <a:lnTo>
                  <a:pt x="5461462" y="2951018"/>
                </a:lnTo>
                <a:cubicBezTo>
                  <a:pt x="5486400" y="2942705"/>
                  <a:pt x="5510429" y="2930867"/>
                  <a:pt x="5536277" y="2926080"/>
                </a:cubicBezTo>
                <a:cubicBezTo>
                  <a:pt x="5687386" y="2898097"/>
                  <a:pt x="5953889" y="2903629"/>
                  <a:pt x="6068291" y="2901142"/>
                </a:cubicBezTo>
                <a:cubicBezTo>
                  <a:pt x="6195447" y="2869352"/>
                  <a:pt x="6087886" y="2905383"/>
                  <a:pt x="6168044" y="2859578"/>
                </a:cubicBezTo>
                <a:cubicBezTo>
                  <a:pt x="6194942" y="2844208"/>
                  <a:pt x="6227649" y="2838175"/>
                  <a:pt x="6251171" y="2818014"/>
                </a:cubicBezTo>
                <a:cubicBezTo>
                  <a:pt x="6276915" y="2795948"/>
                  <a:pt x="6327590" y="2755093"/>
                  <a:pt x="6350924" y="2726574"/>
                </a:cubicBezTo>
                <a:cubicBezTo>
                  <a:pt x="6363577" y="2711109"/>
                  <a:pt x="6375239" y="2694570"/>
                  <a:pt x="6384175" y="2676698"/>
                </a:cubicBezTo>
                <a:cubicBezTo>
                  <a:pt x="6397522" y="2650005"/>
                  <a:pt x="6417426" y="2593571"/>
                  <a:pt x="6417426" y="2593571"/>
                </a:cubicBezTo>
                <a:cubicBezTo>
                  <a:pt x="6411884" y="2455025"/>
                  <a:pt x="6414597" y="2315902"/>
                  <a:pt x="6400800" y="2177934"/>
                </a:cubicBezTo>
                <a:cubicBezTo>
                  <a:pt x="6397830" y="2148239"/>
                  <a:pt x="6367549" y="2094807"/>
                  <a:pt x="6367549" y="2094807"/>
                </a:cubicBezTo>
                <a:cubicBezTo>
                  <a:pt x="6339055" y="1866835"/>
                  <a:pt x="6350203" y="1981249"/>
                  <a:pt x="6367549" y="1512916"/>
                </a:cubicBezTo>
                <a:cubicBezTo>
                  <a:pt x="6369508" y="1460014"/>
                  <a:pt x="6369632" y="1405875"/>
                  <a:pt x="6384175" y="1354974"/>
                </a:cubicBezTo>
                <a:cubicBezTo>
                  <a:pt x="6389717" y="1335578"/>
                  <a:pt x="6394684" y="1316008"/>
                  <a:pt x="6400800" y="1296785"/>
                </a:cubicBezTo>
                <a:cubicBezTo>
                  <a:pt x="6414084" y="1255035"/>
                  <a:pt x="6430328" y="1214220"/>
                  <a:pt x="6442364" y="1172094"/>
                </a:cubicBezTo>
                <a:cubicBezTo>
                  <a:pt x="6447906" y="1152698"/>
                  <a:pt x="6452204" y="1132902"/>
                  <a:pt x="6458989" y="1113905"/>
                </a:cubicBezTo>
                <a:cubicBezTo>
                  <a:pt x="6466086" y="1094032"/>
                  <a:pt x="6476517" y="1075475"/>
                  <a:pt x="6483927" y="1055716"/>
                </a:cubicBezTo>
                <a:cubicBezTo>
                  <a:pt x="6493157" y="1031103"/>
                  <a:pt x="6498414" y="1005022"/>
                  <a:pt x="6508866" y="980902"/>
                </a:cubicBezTo>
                <a:cubicBezTo>
                  <a:pt x="6534492" y="921766"/>
                  <a:pt x="6568057" y="866174"/>
                  <a:pt x="6591993" y="806334"/>
                </a:cubicBezTo>
                <a:cubicBezTo>
                  <a:pt x="6597535" y="792480"/>
                  <a:pt x="6603379" y="778742"/>
                  <a:pt x="6608618" y="764771"/>
                </a:cubicBezTo>
                <a:cubicBezTo>
                  <a:pt x="6611695" y="756566"/>
                  <a:pt x="6613677" y="747968"/>
                  <a:pt x="6616931" y="739832"/>
                </a:cubicBezTo>
                <a:cubicBezTo>
                  <a:pt x="6630309" y="706387"/>
                  <a:pt x="6644780" y="673388"/>
                  <a:pt x="6658495" y="640080"/>
                </a:cubicBezTo>
                <a:cubicBezTo>
                  <a:pt x="6664176" y="626282"/>
                  <a:pt x="6671501" y="612992"/>
                  <a:pt x="6675120" y="598516"/>
                </a:cubicBezTo>
                <a:lnTo>
                  <a:pt x="6683433" y="565265"/>
                </a:lnTo>
                <a:cubicBezTo>
                  <a:pt x="6677891" y="484909"/>
                  <a:pt x="6683829" y="402924"/>
                  <a:pt x="6666807" y="324196"/>
                </a:cubicBezTo>
                <a:cubicBezTo>
                  <a:pt x="6660951" y="297113"/>
                  <a:pt x="6632703" y="280476"/>
                  <a:pt x="6616931" y="257694"/>
                </a:cubicBezTo>
                <a:cubicBezTo>
                  <a:pt x="6607734" y="244410"/>
                  <a:pt x="6604002" y="226939"/>
                  <a:pt x="6591993" y="216131"/>
                </a:cubicBezTo>
                <a:cubicBezTo>
                  <a:pt x="6564348" y="191250"/>
                  <a:pt x="6540033" y="184956"/>
                  <a:pt x="6508866" y="174567"/>
                </a:cubicBezTo>
                <a:cubicBezTo>
                  <a:pt x="6489470" y="160712"/>
                  <a:pt x="6472133" y="143385"/>
                  <a:pt x="6450677" y="133003"/>
                </a:cubicBezTo>
                <a:cubicBezTo>
                  <a:pt x="6385826" y="101624"/>
                  <a:pt x="6319517" y="72659"/>
                  <a:pt x="6251171" y="49876"/>
                </a:cubicBezTo>
                <a:cubicBezTo>
                  <a:pt x="6242858" y="47105"/>
                  <a:pt x="6234658" y="43970"/>
                  <a:pt x="6226233" y="41563"/>
                </a:cubicBezTo>
                <a:cubicBezTo>
                  <a:pt x="6215248" y="38424"/>
                  <a:pt x="6203820" y="36864"/>
                  <a:pt x="6192982" y="33251"/>
                </a:cubicBezTo>
                <a:cubicBezTo>
                  <a:pt x="6170522" y="25764"/>
                  <a:pt x="6149880" y="11912"/>
                  <a:pt x="6126480" y="8312"/>
                </a:cubicBezTo>
                <a:cubicBezTo>
                  <a:pt x="6077108" y="716"/>
                  <a:pt x="6026727" y="2771"/>
                  <a:pt x="5976851" y="0"/>
                </a:cubicBezTo>
                <a:lnTo>
                  <a:pt x="4887884" y="24938"/>
                </a:lnTo>
                <a:cubicBezTo>
                  <a:pt x="4848270" y="27115"/>
                  <a:pt x="4810926" y="45396"/>
                  <a:pt x="4771506" y="49876"/>
                </a:cubicBezTo>
                <a:cubicBezTo>
                  <a:pt x="4688727" y="59283"/>
                  <a:pt x="4605251" y="60960"/>
                  <a:pt x="4522124" y="66502"/>
                </a:cubicBezTo>
                <a:cubicBezTo>
                  <a:pt x="4243770" y="112894"/>
                  <a:pt x="4489423" y="76477"/>
                  <a:pt x="4264429" y="99752"/>
                </a:cubicBezTo>
                <a:cubicBezTo>
                  <a:pt x="4219987" y="104349"/>
                  <a:pt x="4176033" y="113843"/>
                  <a:pt x="4131426" y="116378"/>
                </a:cubicBezTo>
                <a:cubicBezTo>
                  <a:pt x="3932069" y="127705"/>
                  <a:pt x="3732372" y="132039"/>
                  <a:pt x="3532909" y="141316"/>
                </a:cubicBezTo>
                <a:cubicBezTo>
                  <a:pt x="3352988" y="149684"/>
                  <a:pt x="3438768" y="154703"/>
                  <a:pt x="3200400" y="174567"/>
                </a:cubicBezTo>
                <a:cubicBezTo>
                  <a:pt x="3139588" y="179635"/>
                  <a:pt x="3078480" y="180109"/>
                  <a:pt x="3017520" y="182880"/>
                </a:cubicBezTo>
                <a:cubicBezTo>
                  <a:pt x="2964873" y="188422"/>
                  <a:pt x="2912013" y="192222"/>
                  <a:pt x="2859578" y="199505"/>
                </a:cubicBezTo>
                <a:cubicBezTo>
                  <a:pt x="2812200" y="206085"/>
                  <a:pt x="2765522" y="217059"/>
                  <a:pt x="2718262" y="224443"/>
                </a:cubicBezTo>
                <a:cubicBezTo>
                  <a:pt x="2676833" y="230916"/>
                  <a:pt x="2635135" y="235527"/>
                  <a:pt x="2593571" y="241069"/>
                </a:cubicBezTo>
                <a:cubicBezTo>
                  <a:pt x="2554778" y="252153"/>
                  <a:pt x="2516874" y="267032"/>
                  <a:pt x="2477193" y="274320"/>
                </a:cubicBezTo>
                <a:cubicBezTo>
                  <a:pt x="2240941" y="317713"/>
                  <a:pt x="2226560" y="313761"/>
                  <a:pt x="2028306" y="324196"/>
                </a:cubicBezTo>
                <a:lnTo>
                  <a:pt x="1529542" y="307571"/>
                </a:lnTo>
                <a:cubicBezTo>
                  <a:pt x="1515428" y="306920"/>
                  <a:pt x="1500615" y="305577"/>
                  <a:pt x="1487978" y="299258"/>
                </a:cubicBezTo>
                <a:cubicBezTo>
                  <a:pt x="1350425" y="230481"/>
                  <a:pt x="1554703" y="296946"/>
                  <a:pt x="1388226" y="249382"/>
                </a:cubicBezTo>
                <a:cubicBezTo>
                  <a:pt x="1374371" y="241069"/>
                  <a:pt x="1360846" y="232180"/>
                  <a:pt x="1346662" y="224443"/>
                </a:cubicBezTo>
                <a:cubicBezTo>
                  <a:pt x="1330344" y="215542"/>
                  <a:pt x="1312725" y="209068"/>
                  <a:pt x="1296786" y="199505"/>
                </a:cubicBezTo>
                <a:cubicBezTo>
                  <a:pt x="1284906" y="192377"/>
                  <a:pt x="1275646" y="181295"/>
                  <a:pt x="1263535" y="174567"/>
                </a:cubicBezTo>
                <a:cubicBezTo>
                  <a:pt x="1250491" y="167320"/>
                  <a:pt x="1235555" y="164117"/>
                  <a:pt x="1221971" y="157942"/>
                </a:cubicBezTo>
                <a:cubicBezTo>
                  <a:pt x="1203417" y="149508"/>
                  <a:pt x="1153495" y="121299"/>
                  <a:pt x="1130531" y="116378"/>
                </a:cubicBezTo>
                <a:cubicBezTo>
                  <a:pt x="1105996" y="111121"/>
                  <a:pt x="1080655" y="110836"/>
                  <a:pt x="1055717" y="108065"/>
                </a:cubicBezTo>
                <a:cubicBezTo>
                  <a:pt x="980902" y="110836"/>
                  <a:pt x="905767" y="108929"/>
                  <a:pt x="831273" y="116378"/>
                </a:cubicBezTo>
                <a:cubicBezTo>
                  <a:pt x="806633" y="118842"/>
                  <a:pt x="808050" y="140459"/>
                  <a:pt x="789709" y="149629"/>
                </a:cubicBezTo>
                <a:cubicBezTo>
                  <a:pt x="779490" y="154738"/>
                  <a:pt x="767297" y="154329"/>
                  <a:pt x="756458" y="157942"/>
                </a:cubicBezTo>
                <a:cubicBezTo>
                  <a:pt x="750580" y="159901"/>
                  <a:pt x="745375" y="163483"/>
                  <a:pt x="739833" y="166254"/>
                </a:cubicBezTo>
                <a:lnTo>
                  <a:pt x="748146" y="157942"/>
                </a:lnTo>
                <a:lnTo>
                  <a:pt x="814647" y="174567"/>
                </a:lnTo>
              </a:path>
            </a:pathLst>
          </a:cu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655200" y="1117528"/>
            <a:ext cx="2006662" cy="852588"/>
          </a:xfrm>
          <a:custGeom>
            <a:avLst/>
            <a:gdLst>
              <a:gd name="connsiteX0" fmla="*/ 161236 w 2006662"/>
              <a:gd name="connsiteY0" fmla="*/ 121068 h 852588"/>
              <a:gd name="connsiteX1" fmla="*/ 161236 w 2006662"/>
              <a:gd name="connsiteY1" fmla="*/ 121068 h 852588"/>
              <a:gd name="connsiteX2" fmla="*/ 277615 w 2006662"/>
              <a:gd name="connsiteY2" fmla="*/ 79505 h 852588"/>
              <a:gd name="connsiteX3" fmla="*/ 310865 w 2006662"/>
              <a:gd name="connsiteY3" fmla="*/ 71192 h 852588"/>
              <a:gd name="connsiteX4" fmla="*/ 477120 w 2006662"/>
              <a:gd name="connsiteY4" fmla="*/ 29628 h 852588"/>
              <a:gd name="connsiteX5" fmla="*/ 984196 w 2006662"/>
              <a:gd name="connsiteY5" fmla="*/ 29628 h 852588"/>
              <a:gd name="connsiteX6" fmla="*/ 1083949 w 2006662"/>
              <a:gd name="connsiteY6" fmla="*/ 46254 h 852588"/>
              <a:gd name="connsiteX7" fmla="*/ 1200327 w 2006662"/>
              <a:gd name="connsiteY7" fmla="*/ 62879 h 852588"/>
              <a:gd name="connsiteX8" fmla="*/ 1308393 w 2006662"/>
              <a:gd name="connsiteY8" fmla="*/ 79505 h 852588"/>
              <a:gd name="connsiteX9" fmla="*/ 1408145 w 2006662"/>
              <a:gd name="connsiteY9" fmla="*/ 87817 h 852588"/>
              <a:gd name="connsiteX10" fmla="*/ 1458022 w 2006662"/>
              <a:gd name="connsiteY10" fmla="*/ 96130 h 852588"/>
              <a:gd name="connsiteX11" fmla="*/ 1499585 w 2006662"/>
              <a:gd name="connsiteY11" fmla="*/ 104443 h 852588"/>
              <a:gd name="connsiteX12" fmla="*/ 1857033 w 2006662"/>
              <a:gd name="connsiteY12" fmla="*/ 121068 h 852588"/>
              <a:gd name="connsiteX13" fmla="*/ 1931847 w 2006662"/>
              <a:gd name="connsiteY13" fmla="*/ 212508 h 852588"/>
              <a:gd name="connsiteX14" fmla="*/ 1948473 w 2006662"/>
              <a:gd name="connsiteY14" fmla="*/ 237447 h 852588"/>
              <a:gd name="connsiteX15" fmla="*/ 1973411 w 2006662"/>
              <a:gd name="connsiteY15" fmla="*/ 345512 h 852588"/>
              <a:gd name="connsiteX16" fmla="*/ 1990036 w 2006662"/>
              <a:gd name="connsiteY16" fmla="*/ 395388 h 852588"/>
              <a:gd name="connsiteX17" fmla="*/ 1998349 w 2006662"/>
              <a:gd name="connsiteY17" fmla="*/ 453577 h 852588"/>
              <a:gd name="connsiteX18" fmla="*/ 2006662 w 2006662"/>
              <a:gd name="connsiteY18" fmla="*/ 478516 h 852588"/>
              <a:gd name="connsiteX19" fmla="*/ 1998349 w 2006662"/>
              <a:gd name="connsiteY19" fmla="*/ 636457 h 852588"/>
              <a:gd name="connsiteX20" fmla="*/ 1990036 w 2006662"/>
              <a:gd name="connsiteY20" fmla="*/ 661396 h 852588"/>
              <a:gd name="connsiteX21" fmla="*/ 1981724 w 2006662"/>
              <a:gd name="connsiteY21" fmla="*/ 694647 h 852588"/>
              <a:gd name="connsiteX22" fmla="*/ 1956785 w 2006662"/>
              <a:gd name="connsiteY22" fmla="*/ 727897 h 852588"/>
              <a:gd name="connsiteX23" fmla="*/ 1906909 w 2006662"/>
              <a:gd name="connsiteY23" fmla="*/ 752836 h 852588"/>
              <a:gd name="connsiteX24" fmla="*/ 1865345 w 2006662"/>
              <a:gd name="connsiteY24" fmla="*/ 761148 h 852588"/>
              <a:gd name="connsiteX25" fmla="*/ 1732342 w 2006662"/>
              <a:gd name="connsiteY25" fmla="*/ 769461 h 852588"/>
              <a:gd name="connsiteX26" fmla="*/ 1541149 w 2006662"/>
              <a:gd name="connsiteY26" fmla="*/ 761148 h 852588"/>
              <a:gd name="connsiteX27" fmla="*/ 1507898 w 2006662"/>
              <a:gd name="connsiteY27" fmla="*/ 736210 h 852588"/>
              <a:gd name="connsiteX28" fmla="*/ 1366582 w 2006662"/>
              <a:gd name="connsiteY28" fmla="*/ 744523 h 852588"/>
              <a:gd name="connsiteX29" fmla="*/ 1325018 w 2006662"/>
              <a:gd name="connsiteY29" fmla="*/ 769461 h 852588"/>
              <a:gd name="connsiteX30" fmla="*/ 1300080 w 2006662"/>
              <a:gd name="connsiteY30" fmla="*/ 786087 h 852588"/>
              <a:gd name="connsiteX31" fmla="*/ 1266829 w 2006662"/>
              <a:gd name="connsiteY31" fmla="*/ 802712 h 852588"/>
              <a:gd name="connsiteX32" fmla="*/ 1241891 w 2006662"/>
              <a:gd name="connsiteY32" fmla="*/ 819337 h 852588"/>
              <a:gd name="connsiteX33" fmla="*/ 950945 w 2006662"/>
              <a:gd name="connsiteY33" fmla="*/ 827650 h 852588"/>
              <a:gd name="connsiteX34" fmla="*/ 892756 w 2006662"/>
              <a:gd name="connsiteY34" fmla="*/ 835963 h 852588"/>
              <a:gd name="connsiteX35" fmla="*/ 867818 w 2006662"/>
              <a:gd name="connsiteY35" fmla="*/ 844276 h 852588"/>
              <a:gd name="connsiteX36" fmla="*/ 734815 w 2006662"/>
              <a:gd name="connsiteY36" fmla="*/ 852588 h 852588"/>
              <a:gd name="connsiteX37" fmla="*/ 551935 w 2006662"/>
              <a:gd name="connsiteY37" fmla="*/ 844276 h 852588"/>
              <a:gd name="connsiteX38" fmla="*/ 485433 w 2006662"/>
              <a:gd name="connsiteY38" fmla="*/ 835963 h 852588"/>
              <a:gd name="connsiteX39" fmla="*/ 452182 w 2006662"/>
              <a:gd name="connsiteY39" fmla="*/ 811025 h 852588"/>
              <a:gd name="connsiteX40" fmla="*/ 402305 w 2006662"/>
              <a:gd name="connsiteY40" fmla="*/ 786087 h 852588"/>
              <a:gd name="connsiteX41" fmla="*/ 369055 w 2006662"/>
              <a:gd name="connsiteY41" fmla="*/ 761148 h 852588"/>
              <a:gd name="connsiteX42" fmla="*/ 252676 w 2006662"/>
              <a:gd name="connsiteY42" fmla="*/ 744523 h 852588"/>
              <a:gd name="connsiteX43" fmla="*/ 202800 w 2006662"/>
              <a:gd name="connsiteY43" fmla="*/ 727897 h 852588"/>
              <a:gd name="connsiteX44" fmla="*/ 186175 w 2006662"/>
              <a:gd name="connsiteY44" fmla="*/ 702959 h 852588"/>
              <a:gd name="connsiteX45" fmla="*/ 169549 w 2006662"/>
              <a:gd name="connsiteY45" fmla="*/ 586581 h 852588"/>
              <a:gd name="connsiteX46" fmla="*/ 161236 w 2006662"/>
              <a:gd name="connsiteY46" fmla="*/ 553330 h 852588"/>
              <a:gd name="connsiteX47" fmla="*/ 103047 w 2006662"/>
              <a:gd name="connsiteY47" fmla="*/ 453577 h 852588"/>
              <a:gd name="connsiteX48" fmla="*/ 69796 w 2006662"/>
              <a:gd name="connsiteY48" fmla="*/ 370450 h 852588"/>
              <a:gd name="connsiteX49" fmla="*/ 61484 w 2006662"/>
              <a:gd name="connsiteY49" fmla="*/ 345512 h 852588"/>
              <a:gd name="connsiteX50" fmla="*/ 44858 w 2006662"/>
              <a:gd name="connsiteY50" fmla="*/ 320574 h 852588"/>
              <a:gd name="connsiteX51" fmla="*/ 11607 w 2006662"/>
              <a:gd name="connsiteY51" fmla="*/ 287323 h 852588"/>
              <a:gd name="connsiteX52" fmla="*/ 11607 w 2006662"/>
              <a:gd name="connsiteY52" fmla="*/ 162632 h 852588"/>
              <a:gd name="connsiteX53" fmla="*/ 36545 w 2006662"/>
              <a:gd name="connsiteY53" fmla="*/ 121068 h 852588"/>
              <a:gd name="connsiteX54" fmla="*/ 61484 w 2006662"/>
              <a:gd name="connsiteY54" fmla="*/ 112756 h 852588"/>
              <a:gd name="connsiteX55" fmla="*/ 136298 w 2006662"/>
              <a:gd name="connsiteY55" fmla="*/ 79505 h 852588"/>
              <a:gd name="connsiteX56" fmla="*/ 161236 w 2006662"/>
              <a:gd name="connsiteY56" fmla="*/ 71192 h 852588"/>
              <a:gd name="connsiteX57" fmla="*/ 227738 w 2006662"/>
              <a:gd name="connsiteY57" fmla="*/ 96130 h 852588"/>
              <a:gd name="connsiteX58" fmla="*/ 252676 w 2006662"/>
              <a:gd name="connsiteY58" fmla="*/ 71192 h 85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006662" h="852588">
                <a:moveTo>
                  <a:pt x="161236" y="121068"/>
                </a:moveTo>
                <a:lnTo>
                  <a:pt x="161236" y="121068"/>
                </a:lnTo>
                <a:cubicBezTo>
                  <a:pt x="200730" y="106258"/>
                  <a:pt x="237417" y="91564"/>
                  <a:pt x="277615" y="79505"/>
                </a:cubicBezTo>
                <a:cubicBezTo>
                  <a:pt x="288558" y="76222"/>
                  <a:pt x="299961" y="74600"/>
                  <a:pt x="310865" y="71192"/>
                </a:cubicBezTo>
                <a:cubicBezTo>
                  <a:pt x="445247" y="29197"/>
                  <a:pt x="367275" y="43359"/>
                  <a:pt x="477120" y="29628"/>
                </a:cubicBezTo>
                <a:cubicBezTo>
                  <a:pt x="653586" y="-29189"/>
                  <a:pt x="510932" y="15287"/>
                  <a:pt x="984196" y="29628"/>
                </a:cubicBezTo>
                <a:cubicBezTo>
                  <a:pt x="1073616" y="32338"/>
                  <a:pt x="1023102" y="36113"/>
                  <a:pt x="1083949" y="46254"/>
                </a:cubicBezTo>
                <a:cubicBezTo>
                  <a:pt x="1122602" y="52696"/>
                  <a:pt x="1161564" y="57136"/>
                  <a:pt x="1200327" y="62879"/>
                </a:cubicBezTo>
                <a:cubicBezTo>
                  <a:pt x="1236379" y="68220"/>
                  <a:pt x="1272073" y="76479"/>
                  <a:pt x="1308393" y="79505"/>
                </a:cubicBezTo>
                <a:lnTo>
                  <a:pt x="1408145" y="87817"/>
                </a:lnTo>
                <a:lnTo>
                  <a:pt x="1458022" y="96130"/>
                </a:lnTo>
                <a:cubicBezTo>
                  <a:pt x="1471923" y="98658"/>
                  <a:pt x="1485534" y="102964"/>
                  <a:pt x="1499585" y="104443"/>
                </a:cubicBezTo>
                <a:cubicBezTo>
                  <a:pt x="1602199" y="115245"/>
                  <a:pt x="1771356" y="118114"/>
                  <a:pt x="1857033" y="121068"/>
                </a:cubicBezTo>
                <a:cubicBezTo>
                  <a:pt x="1912098" y="162368"/>
                  <a:pt x="1881240" y="132982"/>
                  <a:pt x="1931847" y="212508"/>
                </a:cubicBezTo>
                <a:cubicBezTo>
                  <a:pt x="1937211" y="220937"/>
                  <a:pt x="1948473" y="237447"/>
                  <a:pt x="1948473" y="237447"/>
                </a:cubicBezTo>
                <a:cubicBezTo>
                  <a:pt x="1955068" y="270426"/>
                  <a:pt x="1963381" y="315422"/>
                  <a:pt x="1973411" y="345512"/>
                </a:cubicBezTo>
                <a:lnTo>
                  <a:pt x="1990036" y="395388"/>
                </a:lnTo>
                <a:cubicBezTo>
                  <a:pt x="1992807" y="414784"/>
                  <a:pt x="1994506" y="434364"/>
                  <a:pt x="1998349" y="453577"/>
                </a:cubicBezTo>
                <a:cubicBezTo>
                  <a:pt x="2000068" y="462169"/>
                  <a:pt x="2006662" y="469753"/>
                  <a:pt x="2006662" y="478516"/>
                </a:cubicBezTo>
                <a:cubicBezTo>
                  <a:pt x="2006662" y="531236"/>
                  <a:pt x="2003122" y="583954"/>
                  <a:pt x="1998349" y="636457"/>
                </a:cubicBezTo>
                <a:cubicBezTo>
                  <a:pt x="1997556" y="645184"/>
                  <a:pt x="1992443" y="652970"/>
                  <a:pt x="1990036" y="661396"/>
                </a:cubicBezTo>
                <a:cubicBezTo>
                  <a:pt x="1986898" y="672381"/>
                  <a:pt x="1986833" y="684428"/>
                  <a:pt x="1981724" y="694647"/>
                </a:cubicBezTo>
                <a:cubicBezTo>
                  <a:pt x="1975528" y="707039"/>
                  <a:pt x="1966582" y="718101"/>
                  <a:pt x="1956785" y="727897"/>
                </a:cubicBezTo>
                <a:cubicBezTo>
                  <a:pt x="1943240" y="741442"/>
                  <a:pt x="1924939" y="748329"/>
                  <a:pt x="1906909" y="752836"/>
                </a:cubicBezTo>
                <a:cubicBezTo>
                  <a:pt x="1893202" y="756263"/>
                  <a:pt x="1879410" y="759808"/>
                  <a:pt x="1865345" y="761148"/>
                </a:cubicBezTo>
                <a:cubicBezTo>
                  <a:pt x="1821124" y="765359"/>
                  <a:pt x="1776676" y="766690"/>
                  <a:pt x="1732342" y="769461"/>
                </a:cubicBezTo>
                <a:cubicBezTo>
                  <a:pt x="1668611" y="766690"/>
                  <a:pt x="1604251" y="770497"/>
                  <a:pt x="1541149" y="761148"/>
                </a:cubicBezTo>
                <a:cubicBezTo>
                  <a:pt x="1527444" y="759118"/>
                  <a:pt x="1521690" y="737524"/>
                  <a:pt x="1507898" y="736210"/>
                </a:cubicBezTo>
                <a:cubicBezTo>
                  <a:pt x="1460924" y="731736"/>
                  <a:pt x="1413687" y="741752"/>
                  <a:pt x="1366582" y="744523"/>
                </a:cubicBezTo>
                <a:cubicBezTo>
                  <a:pt x="1334106" y="776997"/>
                  <a:pt x="1368184" y="747877"/>
                  <a:pt x="1325018" y="769461"/>
                </a:cubicBezTo>
                <a:cubicBezTo>
                  <a:pt x="1316082" y="773929"/>
                  <a:pt x="1308754" y="781130"/>
                  <a:pt x="1300080" y="786087"/>
                </a:cubicBezTo>
                <a:cubicBezTo>
                  <a:pt x="1289321" y="792235"/>
                  <a:pt x="1277588" y="796564"/>
                  <a:pt x="1266829" y="802712"/>
                </a:cubicBezTo>
                <a:cubicBezTo>
                  <a:pt x="1258155" y="807669"/>
                  <a:pt x="1251851" y="818551"/>
                  <a:pt x="1241891" y="819337"/>
                </a:cubicBezTo>
                <a:cubicBezTo>
                  <a:pt x="1145170" y="826973"/>
                  <a:pt x="1047927" y="824879"/>
                  <a:pt x="950945" y="827650"/>
                </a:cubicBezTo>
                <a:cubicBezTo>
                  <a:pt x="931549" y="830421"/>
                  <a:pt x="911969" y="832120"/>
                  <a:pt x="892756" y="835963"/>
                </a:cubicBezTo>
                <a:cubicBezTo>
                  <a:pt x="884164" y="837681"/>
                  <a:pt x="876532" y="843359"/>
                  <a:pt x="867818" y="844276"/>
                </a:cubicBezTo>
                <a:cubicBezTo>
                  <a:pt x="823641" y="848926"/>
                  <a:pt x="779149" y="849817"/>
                  <a:pt x="734815" y="852588"/>
                </a:cubicBezTo>
                <a:cubicBezTo>
                  <a:pt x="673855" y="849817"/>
                  <a:pt x="612823" y="848335"/>
                  <a:pt x="551935" y="844276"/>
                </a:cubicBezTo>
                <a:cubicBezTo>
                  <a:pt x="529645" y="842790"/>
                  <a:pt x="506626" y="843027"/>
                  <a:pt x="485433" y="835963"/>
                </a:cubicBezTo>
                <a:cubicBezTo>
                  <a:pt x="472289" y="831582"/>
                  <a:pt x="463456" y="819078"/>
                  <a:pt x="452182" y="811025"/>
                </a:cubicBezTo>
                <a:cubicBezTo>
                  <a:pt x="423980" y="790880"/>
                  <a:pt x="433191" y="796381"/>
                  <a:pt x="402305" y="786087"/>
                </a:cubicBezTo>
                <a:cubicBezTo>
                  <a:pt x="391222" y="777774"/>
                  <a:pt x="382404" y="764856"/>
                  <a:pt x="369055" y="761148"/>
                </a:cubicBezTo>
                <a:cubicBezTo>
                  <a:pt x="331298" y="750660"/>
                  <a:pt x="291102" y="752208"/>
                  <a:pt x="252676" y="744523"/>
                </a:cubicBezTo>
                <a:cubicBezTo>
                  <a:pt x="235492" y="741086"/>
                  <a:pt x="219425" y="733439"/>
                  <a:pt x="202800" y="727897"/>
                </a:cubicBezTo>
                <a:cubicBezTo>
                  <a:pt x="197258" y="719584"/>
                  <a:pt x="188463" y="712684"/>
                  <a:pt x="186175" y="702959"/>
                </a:cubicBezTo>
                <a:cubicBezTo>
                  <a:pt x="177200" y="664814"/>
                  <a:pt x="175991" y="625234"/>
                  <a:pt x="169549" y="586581"/>
                </a:cubicBezTo>
                <a:cubicBezTo>
                  <a:pt x="167671" y="575312"/>
                  <a:pt x="165479" y="563938"/>
                  <a:pt x="161236" y="553330"/>
                </a:cubicBezTo>
                <a:cubicBezTo>
                  <a:pt x="120713" y="452023"/>
                  <a:pt x="153756" y="554995"/>
                  <a:pt x="103047" y="453577"/>
                </a:cubicBezTo>
                <a:cubicBezTo>
                  <a:pt x="78586" y="404655"/>
                  <a:pt x="90339" y="432079"/>
                  <a:pt x="69796" y="370450"/>
                </a:cubicBezTo>
                <a:cubicBezTo>
                  <a:pt x="67025" y="362137"/>
                  <a:pt x="66345" y="352803"/>
                  <a:pt x="61484" y="345512"/>
                </a:cubicBezTo>
                <a:cubicBezTo>
                  <a:pt x="55942" y="337199"/>
                  <a:pt x="51360" y="328159"/>
                  <a:pt x="44858" y="320574"/>
                </a:cubicBezTo>
                <a:cubicBezTo>
                  <a:pt x="34657" y="308673"/>
                  <a:pt x="11607" y="287323"/>
                  <a:pt x="11607" y="287323"/>
                </a:cubicBezTo>
                <a:cubicBezTo>
                  <a:pt x="-6238" y="233784"/>
                  <a:pt x="-1307" y="259492"/>
                  <a:pt x="11607" y="162632"/>
                </a:cubicBezTo>
                <a:cubicBezTo>
                  <a:pt x="13881" y="145577"/>
                  <a:pt x="21343" y="130189"/>
                  <a:pt x="36545" y="121068"/>
                </a:cubicBezTo>
                <a:cubicBezTo>
                  <a:pt x="44059" y="116560"/>
                  <a:pt x="53171" y="115527"/>
                  <a:pt x="61484" y="112756"/>
                </a:cubicBezTo>
                <a:cubicBezTo>
                  <a:pt x="101004" y="86408"/>
                  <a:pt x="76943" y="99290"/>
                  <a:pt x="136298" y="79505"/>
                </a:cubicBezTo>
                <a:lnTo>
                  <a:pt x="161236" y="71192"/>
                </a:lnTo>
                <a:cubicBezTo>
                  <a:pt x="216991" y="89776"/>
                  <a:pt x="195438" y="79979"/>
                  <a:pt x="227738" y="96130"/>
                </a:cubicBezTo>
                <a:lnTo>
                  <a:pt x="252676" y="71192"/>
                </a:lnTo>
              </a:path>
            </a:pathLst>
          </a:cu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5603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외부에서 객체에 마음대로 접근할 경우 객체의 </a:t>
            </a:r>
            <a:r>
              <a:rPr lang="ko-KR" altLang="en-US" dirty="0" err="1"/>
              <a:t>무결성</a:t>
            </a:r>
            <a:r>
              <a:rPr lang="ko-KR" altLang="en-US" dirty="0"/>
              <a:t> 깨질 수 있음</a:t>
            </a:r>
            <a:endParaRPr lang="en-US" altLang="ko-KR" dirty="0"/>
          </a:p>
          <a:p>
            <a:endParaRPr lang="en-US" altLang="ko-KR" sz="800" dirty="0"/>
          </a:p>
          <a:p>
            <a:r>
              <a:rPr lang="en-US" altLang="ko-KR" dirty="0">
                <a:solidFill>
                  <a:srgbClr val="C00000"/>
                </a:solidFill>
              </a:rPr>
              <a:t>Setter </a:t>
            </a: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외부의 값을 받아 필드의 값을 변경하는 것이 목적</a:t>
            </a:r>
            <a:endParaRPr lang="en-US" altLang="ko-KR" dirty="0"/>
          </a:p>
          <a:p>
            <a:pPr lvl="1"/>
            <a:r>
              <a:rPr lang="ko-KR" altLang="en-US" dirty="0" err="1"/>
              <a:t>매개값</a:t>
            </a:r>
            <a:r>
              <a:rPr lang="ko-KR" altLang="en-US" dirty="0"/>
              <a:t> 검증하여 유효한 값만 필드로 저장할 수 있음</a:t>
            </a:r>
          </a:p>
        </p:txBody>
      </p:sp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Getter</a:t>
            </a:r>
            <a:r>
              <a:rPr lang="ko-KR" altLang="en-US" dirty="0"/>
              <a:t>와 </a:t>
            </a:r>
            <a:r>
              <a:rPr lang="en-US" altLang="ko-KR" dirty="0"/>
              <a:t>Setter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19" y="2828555"/>
            <a:ext cx="8022562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4255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Getter </a:t>
            </a: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외부로 </a:t>
            </a:r>
            <a:r>
              <a:rPr lang="ko-KR" altLang="en-US" dirty="0" err="1"/>
              <a:t>필드값을</a:t>
            </a:r>
            <a:r>
              <a:rPr lang="ko-KR" altLang="en-US" dirty="0"/>
              <a:t> 전달하는 것이 목적</a:t>
            </a:r>
            <a:endParaRPr lang="en-US" altLang="ko-KR" dirty="0"/>
          </a:p>
          <a:p>
            <a:pPr lvl="1"/>
            <a:r>
              <a:rPr lang="ko-KR" altLang="en-US" dirty="0" err="1"/>
              <a:t>필드값을</a:t>
            </a:r>
            <a:r>
              <a:rPr lang="ko-KR" altLang="en-US" dirty="0"/>
              <a:t> 가공해서 외부로 전달할 수도 있음</a:t>
            </a:r>
          </a:p>
        </p:txBody>
      </p:sp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Getter</a:t>
            </a:r>
            <a:r>
              <a:rPr lang="ko-KR" altLang="en-US" dirty="0"/>
              <a:t>와 </a:t>
            </a:r>
            <a:r>
              <a:rPr lang="en-US" altLang="ko-KR" dirty="0"/>
              <a:t>Setter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2286000"/>
            <a:ext cx="772085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13917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Getter</a:t>
            </a:r>
            <a:r>
              <a:rPr lang="ko-KR" altLang="en-US" dirty="0"/>
              <a:t>와 </a:t>
            </a:r>
            <a:r>
              <a:rPr lang="en-US" altLang="ko-KR" dirty="0"/>
              <a:t>Setter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45" y="914400"/>
            <a:ext cx="3743055" cy="5562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52400"/>
            <a:ext cx="4533900" cy="4648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5257800"/>
            <a:ext cx="2143125" cy="1004887"/>
          </a:xfrm>
          <a:prstGeom prst="rect">
            <a:avLst/>
          </a:prstGeom>
        </p:spPr>
      </p:pic>
      <p:sp>
        <p:nvSpPr>
          <p:cNvPr id="2" name="육각형 1"/>
          <p:cNvSpPr/>
          <p:nvPr/>
        </p:nvSpPr>
        <p:spPr>
          <a:xfrm>
            <a:off x="4826924" y="5410199"/>
            <a:ext cx="1066800" cy="700087"/>
          </a:xfrm>
          <a:prstGeom prst="hexag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 rot="20347800">
            <a:off x="4738186" y="5126995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0x10</a:t>
            </a:r>
            <a:endParaRPr lang="ko-KR" altLang="en-US" sz="1100" dirty="0"/>
          </a:p>
        </p:txBody>
      </p:sp>
      <p:sp>
        <p:nvSpPr>
          <p:cNvPr id="8" name="육각형 7"/>
          <p:cNvSpPr/>
          <p:nvPr/>
        </p:nvSpPr>
        <p:spPr>
          <a:xfrm>
            <a:off x="4959343" y="5524499"/>
            <a:ext cx="790104" cy="471486"/>
          </a:xfrm>
          <a:prstGeom prst="hexagon">
            <a:avLst/>
          </a:prstGeom>
          <a:ln w="63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Speed</a:t>
            </a:r>
          </a:p>
          <a:p>
            <a:pPr algn="ctr"/>
            <a:r>
              <a:rPr lang="en-US" altLang="ko-KR" sz="1000" dirty="0" smtClean="0"/>
              <a:t>stop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5154377" y="5323457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set</a:t>
            </a:r>
            <a:endParaRPr lang="ko-KR" altLang="en-US" sz="1000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443065" y="5207340"/>
            <a:ext cx="168832" cy="43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64782" y="5933056"/>
            <a:ext cx="373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g</a:t>
            </a:r>
            <a:r>
              <a:rPr lang="en-US" altLang="ko-KR" sz="1000" dirty="0" smtClean="0"/>
              <a:t>et</a:t>
            </a:r>
            <a:endParaRPr lang="ko-KR" altLang="en-US" sz="1000" dirty="0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5443065" y="5892158"/>
            <a:ext cx="168832" cy="43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5308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패키지 선언 </a:t>
            </a:r>
            <a:r>
              <a:rPr lang="en-US" altLang="ko-KR" dirty="0"/>
              <a:t>: </a:t>
            </a:r>
            <a:r>
              <a:rPr lang="ko-KR" altLang="en-US" dirty="0"/>
              <a:t>해당 클래스 또는 인터페이스가 어떤 패키지에 속할 것인지를 선언</a:t>
            </a:r>
            <a:r>
              <a:rPr lang="en-US" altLang="ko-KR" dirty="0"/>
              <a:t>.</a:t>
            </a:r>
          </a:p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endParaRPr lang="ko-KR" altLang="en-US" sz="800" dirty="0"/>
          </a:p>
          <a:p>
            <a:pPr lvl="1" indent="-136525">
              <a:defRPr/>
            </a:pPr>
            <a:endParaRPr lang="en-US" altLang="ko-KR" sz="800" dirty="0">
              <a:solidFill>
                <a:srgbClr val="C00000"/>
              </a:solidFill>
            </a:endParaRPr>
          </a:p>
          <a:p>
            <a:pPr lvl="1" indent="-136525">
              <a:defRPr/>
            </a:pPr>
            <a:r>
              <a:rPr lang="en-US" altLang="ko-KR" dirty="0">
                <a:solidFill>
                  <a:srgbClr val="C00000"/>
                </a:solidFill>
              </a:rPr>
              <a:t>import</a:t>
            </a:r>
            <a:r>
              <a:rPr lang="ko-KR" altLang="en-US" dirty="0">
                <a:solidFill>
                  <a:srgbClr val="C00000"/>
                </a:solidFill>
              </a:rPr>
              <a:t>문 </a:t>
            </a:r>
            <a:r>
              <a:rPr lang="en-US" altLang="ko-KR" dirty="0"/>
              <a:t>: </a:t>
            </a:r>
            <a:r>
              <a:rPr lang="ko-KR" altLang="en-US" dirty="0"/>
              <a:t>다른 패키지에 소속하는 클래스와 인터페이스를 사용할 경우 필요</a:t>
            </a:r>
            <a:endParaRPr lang="en-US" altLang="ko-KR" dirty="0"/>
          </a:p>
          <a:p>
            <a:pPr lvl="1" indent="-136525">
              <a:defRPr/>
            </a:pPr>
            <a:endParaRPr lang="en-US" altLang="ko-KR" sz="900" dirty="0"/>
          </a:p>
          <a:p>
            <a:pPr lvl="1" indent="-136525">
              <a:defRPr/>
            </a:pPr>
            <a:endParaRPr lang="en-US" altLang="ko-KR" sz="900" dirty="0"/>
          </a:p>
          <a:p>
            <a:pPr lvl="1" indent="-136525">
              <a:defRPr/>
            </a:pPr>
            <a:endParaRPr lang="en-US" altLang="ko-KR" sz="900" dirty="0"/>
          </a:p>
          <a:p>
            <a:pPr lvl="1" indent="-136525">
              <a:defRPr/>
            </a:pPr>
            <a:endParaRPr lang="en-US" altLang="ko-KR" sz="900" dirty="0"/>
          </a:p>
          <a:p>
            <a:pPr lvl="1" indent="-136525">
              <a:defRPr/>
            </a:pPr>
            <a:endParaRPr lang="en-US" altLang="ko-KR" sz="900" dirty="0"/>
          </a:p>
          <a:p>
            <a:pPr lvl="1" indent="-136525">
              <a:defRPr/>
            </a:pPr>
            <a:r>
              <a:rPr lang="ko-KR" altLang="en-US" dirty="0">
                <a:solidFill>
                  <a:srgbClr val="C00000"/>
                </a:solidFill>
              </a:rPr>
              <a:t>접근 </a:t>
            </a:r>
            <a:r>
              <a:rPr lang="ko-KR" altLang="en-US" dirty="0" err="1">
                <a:solidFill>
                  <a:srgbClr val="C00000"/>
                </a:solidFill>
              </a:rPr>
              <a:t>제한자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클래스</a:t>
            </a:r>
            <a:r>
              <a:rPr lang="en-US" altLang="ko-KR" dirty="0"/>
              <a:t>,</a:t>
            </a:r>
            <a:r>
              <a:rPr lang="ko-KR" altLang="en-US" dirty="0"/>
              <a:t> 인터페이스</a:t>
            </a:r>
            <a:r>
              <a:rPr lang="en-US" altLang="ko-KR" dirty="0"/>
              <a:t>, </a:t>
            </a:r>
            <a:r>
              <a:rPr lang="ko-KR" altLang="en-US" dirty="0"/>
              <a:t>그리고 멤버들을 사용을 제한할 경우 사용</a:t>
            </a: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endParaRPr lang="en-US" altLang="ko-KR" dirty="0"/>
          </a:p>
          <a:p>
            <a:pPr lvl="1" indent="-136525">
              <a:defRPr/>
            </a:pPr>
            <a:endParaRPr lang="en-US" altLang="ko-KR" sz="800" dirty="0"/>
          </a:p>
          <a:p>
            <a:pPr lvl="1" indent="-136525">
              <a:defRPr/>
            </a:pPr>
            <a:r>
              <a:rPr lang="en-US" altLang="ko-KR" dirty="0">
                <a:solidFill>
                  <a:srgbClr val="C00000"/>
                </a:solidFill>
              </a:rPr>
              <a:t>Getter/Setter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</a:p>
          <a:p>
            <a:pPr lvl="2" indent="-136525">
              <a:defRPr/>
            </a:pPr>
            <a:r>
              <a:rPr lang="ko-KR" altLang="en-US" dirty="0"/>
              <a:t>필드 값을 외부로 </a:t>
            </a:r>
            <a:r>
              <a:rPr lang="ko-KR" altLang="en-US" dirty="0" err="1"/>
              <a:t>리턴하는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en-US" altLang="ko-KR" dirty="0"/>
              <a:t>Getter (</a:t>
            </a:r>
            <a:r>
              <a:rPr lang="en-US" altLang="ko-KR" dirty="0" err="1"/>
              <a:t>getXXX</a:t>
            </a:r>
            <a:r>
              <a:rPr lang="en-US" altLang="ko-KR" dirty="0"/>
              <a:t>(), </a:t>
            </a:r>
            <a:r>
              <a:rPr lang="en-US" altLang="ko-KR" dirty="0" err="1"/>
              <a:t>isXXX</a:t>
            </a:r>
            <a:r>
              <a:rPr lang="en-US" altLang="ko-KR" dirty="0"/>
              <a:t>())</a:t>
            </a:r>
          </a:p>
          <a:p>
            <a:pPr lvl="2" indent="-136525">
              <a:defRPr/>
            </a:pPr>
            <a:r>
              <a:rPr lang="ko-KR" altLang="en-US" dirty="0"/>
              <a:t>외부에서 값을 받아 </a:t>
            </a:r>
            <a:r>
              <a:rPr lang="ko-KR" altLang="en-US" dirty="0" err="1"/>
              <a:t>필드값을</a:t>
            </a:r>
            <a:r>
              <a:rPr lang="ko-KR" altLang="en-US" dirty="0"/>
              <a:t>  변경하는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en-US" altLang="ko-KR" dirty="0"/>
              <a:t>Setter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setXXX</a:t>
            </a:r>
            <a:r>
              <a:rPr lang="en-US" altLang="ko-KR" dirty="0"/>
              <a:t>())</a:t>
            </a:r>
          </a:p>
          <a:p>
            <a:pPr lvl="1" indent="-136525">
              <a:defRPr/>
            </a:pPr>
            <a:endParaRPr lang="en-US" altLang="ko-KR" sz="800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키워드로 끝내는 핵심 포인트 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676" y="1784130"/>
            <a:ext cx="6374524" cy="578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676" y="2971800"/>
            <a:ext cx="6374524" cy="716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191000"/>
            <a:ext cx="62484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882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33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33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33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20170</TotalTime>
  <Words>2333</Words>
  <Application>Microsoft Office PowerPoint</Application>
  <PresentationFormat>화면 슬라이드 쇼(4:3)</PresentationFormat>
  <Paragraphs>673</Paragraphs>
  <Slides>95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2" baseType="lpstr">
      <vt:lpstr>돋움</vt:lpstr>
      <vt:lpstr>HY견고딕</vt:lpstr>
      <vt:lpstr>Wingdings</vt:lpstr>
      <vt:lpstr>나눔스퀘어OTF</vt:lpstr>
      <vt:lpstr>맑은 고딕</vt:lpstr>
      <vt:lpstr>Arial</vt:lpstr>
      <vt:lpstr>5_디자인 사용자 지정</vt:lpstr>
      <vt:lpstr>06-1. 객체 지향 프로그래밍</vt:lpstr>
      <vt:lpstr>PowerPoint 프레젠테이션</vt:lpstr>
      <vt:lpstr>시작하기 전에</vt:lpstr>
      <vt:lpstr>객체의 상호작용</vt:lpstr>
      <vt:lpstr>객체 간의 관계</vt:lpstr>
      <vt:lpstr>객체와 클래스</vt:lpstr>
      <vt:lpstr> 클래스 선언</vt:lpstr>
      <vt:lpstr>객체 생성과 클래스 변수</vt:lpstr>
      <vt:lpstr>객체 생성과 클래스 변수</vt:lpstr>
      <vt:lpstr>클래스의 구성 멤버</vt:lpstr>
      <vt:lpstr>키워드로 끝내는 핵심 포인트 </vt:lpstr>
      <vt:lpstr>06-2. 필드</vt:lpstr>
      <vt:lpstr>PowerPoint 프레젠테이션</vt:lpstr>
      <vt:lpstr>시작하기 전에</vt:lpstr>
      <vt:lpstr>필드 선언</vt:lpstr>
      <vt:lpstr>필드 선언</vt:lpstr>
      <vt:lpstr>필드 사용</vt:lpstr>
      <vt:lpstr>필드 사용</vt:lpstr>
      <vt:lpstr>필드 사용</vt:lpstr>
      <vt:lpstr>키워드로 끝내는 핵심 포인트 </vt:lpstr>
      <vt:lpstr>06-3. 생성자</vt:lpstr>
      <vt:lpstr>PowerPoint 프레젠테이션</vt:lpstr>
      <vt:lpstr>시작하기 전에</vt:lpstr>
      <vt:lpstr>기본 생성자</vt:lpstr>
      <vt:lpstr>생성자 선언</vt:lpstr>
      <vt:lpstr>생성자 선언</vt:lpstr>
      <vt:lpstr>필드 초기화</vt:lpstr>
      <vt:lpstr>필드 초기화</vt:lpstr>
      <vt:lpstr>필드 초기화</vt:lpstr>
      <vt:lpstr>생성자 오버로딩</vt:lpstr>
      <vt:lpstr>생성자 오버로딩</vt:lpstr>
      <vt:lpstr>생성자 오버로딩</vt:lpstr>
      <vt:lpstr>다른 생성자 호출: this()</vt:lpstr>
      <vt:lpstr>다른 생성자 호출: this()</vt:lpstr>
      <vt:lpstr>다른 생성자 호출: this()</vt:lpstr>
      <vt:lpstr>키워드로 끝내는 핵심 포인트 </vt:lpstr>
      <vt:lpstr>06-4. 메소드</vt:lpstr>
      <vt:lpstr>PowerPoint 프레젠테이션</vt:lpstr>
      <vt:lpstr>시작하기 전에</vt:lpstr>
      <vt:lpstr>메소드 선언</vt:lpstr>
      <vt:lpstr>메소드 선언</vt:lpstr>
      <vt:lpstr>메소드 선언</vt:lpstr>
      <vt:lpstr>메소드 선언</vt:lpstr>
      <vt:lpstr>메소드 선언</vt:lpstr>
      <vt:lpstr>메소드 선언</vt:lpstr>
      <vt:lpstr>리턴(return)문</vt:lpstr>
      <vt:lpstr>리턴(return)문</vt:lpstr>
      <vt:lpstr>리턴(return)문</vt:lpstr>
      <vt:lpstr>메소드 호출</vt:lpstr>
      <vt:lpstr>메소드 호출</vt:lpstr>
      <vt:lpstr>메소드 호출</vt:lpstr>
      <vt:lpstr>메소드 호출</vt:lpstr>
      <vt:lpstr>메소드 호출</vt:lpstr>
      <vt:lpstr>메소드 호출</vt:lpstr>
      <vt:lpstr>메소드 오버로딩</vt:lpstr>
      <vt:lpstr>메소드 오버로딩</vt:lpstr>
      <vt:lpstr>메소드 오버로딩</vt:lpstr>
      <vt:lpstr>메소드 오버로딩</vt:lpstr>
      <vt:lpstr>키워드로 끝내는 핵심 포인트 </vt:lpstr>
      <vt:lpstr>06-5. 인스턴스 멤버와 정적 멤버</vt:lpstr>
      <vt:lpstr>PowerPoint 프레젠테이션</vt:lpstr>
      <vt:lpstr>시작하기 전에</vt:lpstr>
      <vt:lpstr>인스턴스 멤버와 this</vt:lpstr>
      <vt:lpstr>인스턴스 멤버와 this</vt:lpstr>
      <vt:lpstr>인스턴스 멤버와 this</vt:lpstr>
      <vt:lpstr>정적 멤버와 static</vt:lpstr>
      <vt:lpstr>정적 멤버와 static</vt:lpstr>
      <vt:lpstr>정적 멤버와 static</vt:lpstr>
      <vt:lpstr>정적 멤버와 static</vt:lpstr>
      <vt:lpstr>정적 멤버와 static</vt:lpstr>
      <vt:lpstr>정적 멤버와 static</vt:lpstr>
      <vt:lpstr>정적 멤버와 static</vt:lpstr>
      <vt:lpstr>싱글톤</vt:lpstr>
      <vt:lpstr>싱글톤</vt:lpstr>
      <vt:lpstr>final 필드와 상수</vt:lpstr>
      <vt:lpstr>final 필드와 상수</vt:lpstr>
      <vt:lpstr>final 필드와 상수</vt:lpstr>
      <vt:lpstr>키워드로 끝내는 핵심 포인트 </vt:lpstr>
      <vt:lpstr>06-6. 패키지와 접근 제한자</vt:lpstr>
      <vt:lpstr>PowerPoint 프레젠테이션</vt:lpstr>
      <vt:lpstr>시작하기 전에</vt:lpstr>
      <vt:lpstr>패키지 선언</vt:lpstr>
      <vt:lpstr>패키지 선언</vt:lpstr>
      <vt:lpstr>패키지 선언</vt:lpstr>
      <vt:lpstr>패키지 선언</vt:lpstr>
      <vt:lpstr>접근 제한자</vt:lpstr>
      <vt:lpstr>클래스의 접근 제한</vt:lpstr>
      <vt:lpstr>클래스의 접근 제한</vt:lpstr>
      <vt:lpstr>생성자의 접근 제한</vt:lpstr>
      <vt:lpstr>필드와 메소드의 접근 제한</vt:lpstr>
      <vt:lpstr>필드와 메소드의 접근 제한</vt:lpstr>
      <vt:lpstr>Getter와 Setter 메소드</vt:lpstr>
      <vt:lpstr>Getter와 Setter 메소드</vt:lpstr>
      <vt:lpstr>Getter와 Setter 메소드</vt:lpstr>
      <vt:lpstr>키워드로 끝내는 핵심 포인트 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user</cp:lastModifiedBy>
  <cp:revision>2848</cp:revision>
  <dcterms:created xsi:type="dcterms:W3CDTF">2004-07-21T02:43:03Z</dcterms:created>
  <dcterms:modified xsi:type="dcterms:W3CDTF">2021-08-06T01:43:23Z</dcterms:modified>
</cp:coreProperties>
</file>